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0" r:id="rId2"/>
  </p:sldMasterIdLst>
  <p:notesMasterIdLst>
    <p:notesMasterId r:id="rId19"/>
  </p:notesMasterIdLst>
  <p:handoutMasterIdLst>
    <p:handoutMasterId r:id="rId20"/>
  </p:handoutMasterIdLst>
  <p:sldIdLst>
    <p:sldId id="256" r:id="rId3"/>
    <p:sldId id="257" r:id="rId4"/>
    <p:sldId id="289" r:id="rId5"/>
    <p:sldId id="293" r:id="rId6"/>
    <p:sldId id="290" r:id="rId7"/>
    <p:sldId id="268" r:id="rId8"/>
    <p:sldId id="280" r:id="rId9"/>
    <p:sldId id="287" r:id="rId10"/>
    <p:sldId id="295" r:id="rId11"/>
    <p:sldId id="296" r:id="rId12"/>
    <p:sldId id="292" r:id="rId13"/>
    <p:sldId id="297" r:id="rId14"/>
    <p:sldId id="298" r:id="rId15"/>
    <p:sldId id="299" r:id="rId16"/>
    <p:sldId id="276" r:id="rId17"/>
    <p:sldId id="288" r:id="rId1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8" autoAdjust="0"/>
    <p:restoredTop sz="95930" autoAdjust="0"/>
  </p:normalViewPr>
  <p:slideViewPr>
    <p:cSldViewPr snapToGrid="0">
      <p:cViewPr varScale="1">
        <p:scale>
          <a:sx n="110" d="100"/>
          <a:sy n="110" d="100"/>
        </p:scale>
        <p:origin x="151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542" y="4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15D64-724B-4521-873F-3E1EA874F9DF}" type="datetimeFigureOut">
              <a:rPr lang="de-DE" smtClean="0"/>
              <a:t>19.01.2023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72744-1E41-4199-8265-9C81DEC51C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92160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75A927-2486-49F6-8DEC-F96D173D9BD5}" type="datetimeFigureOut">
              <a:rPr lang="de-DE" smtClean="0"/>
              <a:t>19.01.2023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C3FEE-AD5D-4C26-B058-3626145304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8708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exteingabefeld Überschrift"/>
          <p:cNvSpPr>
            <a:spLocks noGrp="1"/>
          </p:cNvSpPr>
          <p:nvPr>
            <p:ph type="ctrTitle"/>
          </p:nvPr>
        </p:nvSpPr>
        <p:spPr>
          <a:xfrm>
            <a:off x="758757" y="3891600"/>
            <a:ext cx="8103140" cy="603128"/>
          </a:xfrm>
          <a:prstGeom prst="rect">
            <a:avLst/>
          </a:prstGeom>
        </p:spPr>
        <p:txBody>
          <a:bodyPr anchor="t" anchorCtr="0"/>
          <a:lstStyle>
            <a:lvl1pPr algn="r">
              <a:defRPr sz="3000" b="1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 title="Texteingabefeld Unterüberschrift"/>
          <p:cNvSpPr>
            <a:spLocks noGrp="1"/>
          </p:cNvSpPr>
          <p:nvPr>
            <p:ph type="subTitle" idx="1"/>
          </p:nvPr>
        </p:nvSpPr>
        <p:spPr>
          <a:xfrm>
            <a:off x="758757" y="4494728"/>
            <a:ext cx="8103140" cy="1655762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cxnSp>
        <p:nvCxnSpPr>
          <p:cNvPr id="6" name="Gewinkelte Verbindung 5" descr="Das ist ein Gestaltungselement." title="Linie"/>
          <p:cNvCxnSpPr/>
          <p:nvPr userDrawn="1"/>
        </p:nvCxnSpPr>
        <p:spPr>
          <a:xfrm rot="5400000" flipH="1" flipV="1">
            <a:off x="1206713" y="-658626"/>
            <a:ext cx="6876000" cy="8208000"/>
          </a:xfrm>
          <a:prstGeom prst="bentConnector3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4585ABA8-C210-A94A-9975-BB2ED9D3E2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57" y="158787"/>
            <a:ext cx="5422900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229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226040-8112-8C44-9395-1A55147D96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4706D146-A162-4342-BA99-46B3749E85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108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536A1-B2A1-0B4E-88D9-52524FFBEA9E}" type="datetimeFigureOut">
              <a:rPr lang="de-DE" smtClean="0"/>
              <a:t>19.01.2023</a:t>
            </a:fld>
            <a:endParaRPr lang="de-DE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E5B56CFE-023E-0F49-87E2-37D8AB79D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60882" y="6356350"/>
            <a:ext cx="297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C9165B19-997A-1A49-A5AA-C415AB464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98651" y="635635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F4E5B-1CC1-8149-AE55-25D881B61AE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2637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E6F79381-3B7D-F24A-AAEE-B77D4D985F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108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536A1-B2A1-0B4E-88D9-52524FFBEA9E}" type="datetimeFigureOut">
              <a:rPr lang="de-DE" smtClean="0"/>
              <a:t>19.01.2023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580E1981-4C00-914C-A6A9-FB1AE6497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60882" y="6356350"/>
            <a:ext cx="297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C955B379-AFD4-6E4C-95C6-27CF97A81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98651" y="635635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F4E5B-1CC1-8149-AE55-25D881B61AE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2091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E5BFCD-3064-2A41-BEB9-B6DDDD5EE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964504"/>
            <a:ext cx="2949178" cy="109289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4FD07EE-E782-5747-A57F-2BB2E02B8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14B826F-82A5-294A-A902-1703AD5C40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267212"/>
            <a:ext cx="2949178" cy="360177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BEB4D433-78BC-7643-8396-60473817CF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108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536A1-B2A1-0B4E-88D9-52524FFBEA9E}" type="datetimeFigureOut">
              <a:rPr lang="de-DE" smtClean="0"/>
              <a:t>19.01.2023</a:t>
            </a:fld>
            <a:endParaRPr lang="de-DE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A12131C3-B8F4-804B-8AD8-48162CDC7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60882" y="6356350"/>
            <a:ext cx="297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19944C69-2754-704E-B941-66477A2BB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98651" y="635635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F4E5B-1CC1-8149-AE55-25D881B61AE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1563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CB5C8E-2FFC-0F46-AB79-6416BA79C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951978"/>
            <a:ext cx="2949178" cy="110542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F67E75D-59E3-D945-9AD5-081BE17E6F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F20E7E1-0C94-1C44-B88F-7EE1B597F6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267212"/>
            <a:ext cx="2949178" cy="360177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8B821520-7E5B-2048-8774-A18E2E3291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108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536A1-B2A1-0B4E-88D9-52524FFBEA9E}" type="datetimeFigureOut">
              <a:rPr lang="de-DE" smtClean="0"/>
              <a:t>19.01.2023</a:t>
            </a:fld>
            <a:endParaRPr lang="de-DE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0DCD52E6-5382-954F-A326-16F7729F9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60882" y="6356350"/>
            <a:ext cx="297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6B9CFFBD-097B-1C4D-B8A1-C579BC2D9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98651" y="635635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F4E5B-1CC1-8149-AE55-25D881B61AE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8887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5BB8EA-E3EB-0F48-A81F-7ED6330E8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endParaRPr lang="de-DE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19DB9FD4-59D8-F442-9A62-658A2E9143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108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536A1-B2A1-0B4E-88D9-52524FFBEA9E}" type="datetimeFigureOut">
              <a:rPr lang="de-DE" smtClean="0"/>
              <a:t>19.01.2023</a:t>
            </a:fld>
            <a:endParaRPr 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D546BBFE-EC07-DD4F-9AF6-C114F52A62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60882" y="6356350"/>
            <a:ext cx="297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5A58EEB5-D236-4F4E-AD2F-E3C2C76AD9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98651" y="635635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F4E5B-1CC1-8149-AE55-25D881B61AE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1427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EEF9DB-5E39-3149-844B-F8C5EBB571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C25AF1D-4E42-9E4A-A564-93513EF1B6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AE7355D-DCA5-F343-935B-6B080E5404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9928527-D06D-DB44-A7C8-A44F1D0B11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0110CFD-9DAD-5443-93F9-20A48C3C54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de-DE" dirty="0"/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AE6281E4-B67D-9B47-92F7-038A503C8B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108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536A1-B2A1-0B4E-88D9-52524FFBEA9E}" type="datetimeFigureOut">
              <a:rPr lang="de-DE" smtClean="0"/>
              <a:t>19.01.2023</a:t>
            </a:fld>
            <a:endParaRPr lang="de-DE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C341D636-3305-254F-8512-383F2C80E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60882" y="6356350"/>
            <a:ext cx="297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FB35C13A-D5F9-CB4E-82D4-1391FD3CF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98651" y="635635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F4E5B-1CC1-8149-AE55-25D881B61AE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768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title="Texteingabefeld"/>
          <p:cNvSpPr>
            <a:spLocks noGrp="1"/>
          </p:cNvSpPr>
          <p:nvPr>
            <p:ph idx="1"/>
          </p:nvPr>
        </p:nvSpPr>
        <p:spPr>
          <a:xfrm>
            <a:off x="539750" y="1839306"/>
            <a:ext cx="6516688" cy="37492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800"/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9750" y="1268413"/>
            <a:ext cx="6516688" cy="57497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1600" b="1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" name="Fußzeilenplatzhalter 1" descr="Das ist ein Texteingabefeld" title="Texteingabefeld für Präsentation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Social-Media-Strategie  |  Fachbereich 05  | </a:t>
            </a:r>
            <a:endParaRPr lang="de-DE" dirty="0"/>
          </a:p>
        </p:txBody>
      </p:sp>
      <p:grpSp>
        <p:nvGrpSpPr>
          <p:cNvPr id="6" name="Gruppieren 5" descr="Das ist ein Gestaltungselement." title="Linie"/>
          <p:cNvGrpSpPr/>
          <p:nvPr userDrawn="1"/>
        </p:nvGrpSpPr>
        <p:grpSpPr>
          <a:xfrm>
            <a:off x="491247" y="0"/>
            <a:ext cx="8652753" cy="714982"/>
            <a:chOff x="491247" y="0"/>
            <a:chExt cx="8652753" cy="714982"/>
          </a:xfrm>
        </p:grpSpPr>
        <p:cxnSp>
          <p:nvCxnSpPr>
            <p:cNvPr id="5" name="Gerader Verbinder 4"/>
            <p:cNvCxnSpPr/>
            <p:nvPr userDrawn="1"/>
          </p:nvCxnSpPr>
          <p:spPr>
            <a:xfrm>
              <a:off x="496111" y="0"/>
              <a:ext cx="0" cy="705255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r Verbinder 8"/>
            <p:cNvCxnSpPr/>
            <p:nvPr userDrawn="1"/>
          </p:nvCxnSpPr>
          <p:spPr>
            <a:xfrm flipV="1">
              <a:off x="491247" y="705255"/>
              <a:ext cx="8652753" cy="9727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hteck 10"/>
          <p:cNvSpPr/>
          <p:nvPr userDrawn="1"/>
        </p:nvSpPr>
        <p:spPr>
          <a:xfrm>
            <a:off x="7958752" y="249799"/>
            <a:ext cx="745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 </a:t>
            </a:r>
            <a:r>
              <a:rPr lang="de-DE" sz="800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Seite  </a:t>
            </a:r>
            <a:fld id="{5449781D-0448-42FD-A793-E618FAFBAD6B}" type="slidenum">
              <a:rPr lang="de-DE" sz="800" kern="1200" baseline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‹Nr.›</a:t>
            </a:fld>
            <a:endParaRPr lang="de-DE" sz="800" kern="1200" baseline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A98DF7F-127E-B74B-A578-9F8C55E94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325" y="6159433"/>
            <a:ext cx="2708675" cy="59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164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 title="Texteingabefeld "/>
          <p:cNvSpPr>
            <a:spLocks noGrp="1"/>
          </p:cNvSpPr>
          <p:nvPr>
            <p:ph idx="1"/>
          </p:nvPr>
        </p:nvSpPr>
        <p:spPr>
          <a:xfrm>
            <a:off x="539750" y="1839306"/>
            <a:ext cx="4824413" cy="37492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800"/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5" name="Title 1" title="Texteingabefeld Seitenüberschrift"/>
          <p:cNvSpPr>
            <a:spLocks noGrp="1"/>
          </p:cNvSpPr>
          <p:nvPr>
            <p:ph type="title"/>
          </p:nvPr>
        </p:nvSpPr>
        <p:spPr>
          <a:xfrm>
            <a:off x="539750" y="1268413"/>
            <a:ext cx="6516688" cy="57497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1600" b="1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Content Placeholder 2" title="Texteingabefeld Seitenüberschrift"/>
          <p:cNvSpPr>
            <a:spLocks noGrp="1"/>
          </p:cNvSpPr>
          <p:nvPr>
            <p:ph idx="12"/>
          </p:nvPr>
        </p:nvSpPr>
        <p:spPr>
          <a:xfrm>
            <a:off x="5543551" y="1839306"/>
            <a:ext cx="3205162" cy="37492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800"/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Social-Media-Strategie  |  Fachbereich 05  | </a:t>
            </a:r>
            <a:endParaRPr lang="de-DE" dirty="0"/>
          </a:p>
        </p:txBody>
      </p:sp>
      <p:grpSp>
        <p:nvGrpSpPr>
          <p:cNvPr id="12" name="Gruppieren 11" descr="Das ist ein Gestaltungselement." title="Linie"/>
          <p:cNvGrpSpPr/>
          <p:nvPr userDrawn="1"/>
        </p:nvGrpSpPr>
        <p:grpSpPr>
          <a:xfrm>
            <a:off x="491247" y="0"/>
            <a:ext cx="8652753" cy="714982"/>
            <a:chOff x="491247" y="0"/>
            <a:chExt cx="8652753" cy="714982"/>
          </a:xfrm>
        </p:grpSpPr>
        <p:cxnSp>
          <p:nvCxnSpPr>
            <p:cNvPr id="13" name="Gerader Verbinder 12"/>
            <p:cNvCxnSpPr/>
            <p:nvPr userDrawn="1"/>
          </p:nvCxnSpPr>
          <p:spPr>
            <a:xfrm>
              <a:off x="496111" y="0"/>
              <a:ext cx="0" cy="705255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r Verbinder 13"/>
            <p:cNvCxnSpPr/>
            <p:nvPr userDrawn="1"/>
          </p:nvCxnSpPr>
          <p:spPr>
            <a:xfrm flipV="1">
              <a:off x="491247" y="705255"/>
              <a:ext cx="8652753" cy="9727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hteck 10"/>
          <p:cNvSpPr/>
          <p:nvPr userDrawn="1"/>
        </p:nvSpPr>
        <p:spPr>
          <a:xfrm>
            <a:off x="7958752" y="249799"/>
            <a:ext cx="745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 </a:t>
            </a:r>
            <a:r>
              <a:rPr lang="de-DE" sz="800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Seite  </a:t>
            </a:r>
            <a:fld id="{5449781D-0448-42FD-A793-E618FAFBAD6B}" type="slidenum">
              <a:rPr lang="de-DE" sz="800" kern="1200" baseline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‹Nr.›</a:t>
            </a:fld>
            <a:endParaRPr lang="de-DE" sz="800" kern="1200" baseline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4E9E0FDF-AA0E-A74C-9A1F-D9CEE0B76A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325" y="6159433"/>
            <a:ext cx="2708675" cy="59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482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DDDBFF-5688-7548-AE03-AF44BB609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B74A653-BF19-A349-86E0-9BE21F17C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lnSpc>
                <a:spcPct val="130000"/>
              </a:lnSpc>
              <a:buFont typeface="Symbol" pitchFamily="2" charset="2"/>
              <a:buChar char="-"/>
              <a:defRPr sz="1350"/>
            </a:lvl1pPr>
            <a:lvl2pPr marL="352350" indent="-171450">
              <a:buFont typeface="Symbol" pitchFamily="2" charset="2"/>
              <a:buChar char="-"/>
              <a:defRPr sz="1200" spc="75" baseline="0"/>
            </a:lvl2pPr>
            <a:lvl3pPr marL="540000" indent="-171450">
              <a:buFont typeface="Symbol" pitchFamily="2" charset="2"/>
              <a:buChar char="-"/>
              <a:defRPr sz="1200" spc="75" baseline="0"/>
            </a:lvl3pPr>
            <a:lvl4pPr marL="729000" indent="-171450">
              <a:buFont typeface="Symbol" pitchFamily="2" charset="2"/>
              <a:buChar char="-"/>
              <a:defRPr sz="1200" spc="75" baseline="0"/>
            </a:lvl4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8B1BE42F-7E0D-EA4F-919A-AF6BBA08F7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108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536A1-B2A1-0B4E-88D9-52524FFBEA9E}" type="datetimeFigureOut">
              <a:rPr lang="de-DE" smtClean="0"/>
              <a:t>19.01.2023</a:t>
            </a:fld>
            <a:endParaRPr 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14CBB644-CC06-7E4F-B054-9F0E5EFDBA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60882" y="6356350"/>
            <a:ext cx="297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03B649CA-7565-1242-90F1-0A4DD07E0E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98651" y="635635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F4E5B-1CC1-8149-AE55-25D881B61AE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4773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903990-8E59-4A47-B2CD-0C9E12A577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8F56CE9-7103-6345-A2AD-0593A361BA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21659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DDDBFF-5688-7548-AE03-AF44BB609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B74A653-BF19-A349-86E0-9BE21F17C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lnSpc>
                <a:spcPct val="130000"/>
              </a:lnSpc>
              <a:buFont typeface="Symbol" pitchFamily="2" charset="2"/>
              <a:buChar char="-"/>
              <a:defRPr sz="1350"/>
            </a:lvl1pPr>
            <a:lvl2pPr marL="352350" indent="-171450">
              <a:buFont typeface="Symbol" pitchFamily="2" charset="2"/>
              <a:buChar char="-"/>
              <a:defRPr sz="1200" spc="75" baseline="0"/>
            </a:lvl2pPr>
            <a:lvl3pPr marL="540000" indent="-171450">
              <a:buFont typeface="Symbol" pitchFamily="2" charset="2"/>
              <a:buChar char="-"/>
              <a:defRPr sz="1200" spc="75" baseline="0"/>
            </a:lvl3pPr>
            <a:lvl4pPr marL="729000" indent="-171450">
              <a:buFont typeface="Symbol" pitchFamily="2" charset="2"/>
              <a:buChar char="-"/>
              <a:defRPr sz="1200" spc="75" baseline="0"/>
            </a:lvl4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8B1BE42F-7E0D-EA4F-919A-AF6BBA08F7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108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536A1-B2A1-0B4E-88D9-52524FFBEA9E}" type="datetimeFigureOut">
              <a:rPr lang="de-DE" smtClean="0"/>
              <a:t>19.01.2023</a:t>
            </a:fld>
            <a:endParaRPr 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14CBB644-CC06-7E4F-B054-9F0E5EFDBA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60882" y="6356350"/>
            <a:ext cx="297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03B649CA-7565-1242-90F1-0A4DD07E0E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98651" y="635635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F4E5B-1CC1-8149-AE55-25D881B61AE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7406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5BB8EA-E3EB-0F48-A81F-7ED6330E8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19DB9FD4-59D8-F442-9A62-658A2E9143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108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536A1-B2A1-0B4E-88D9-52524FFBEA9E}" type="datetimeFigureOut">
              <a:rPr lang="de-DE" smtClean="0"/>
              <a:t>19.01.2023</a:t>
            </a:fld>
            <a:endParaRPr 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D546BBFE-EC07-DD4F-9AF6-C114F52A62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60882" y="6356350"/>
            <a:ext cx="297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5A58EEB5-D236-4F4E-AD2F-E3C2C76AD9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98651" y="635635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F4E5B-1CC1-8149-AE55-25D881B61AE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0814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40EAA0-ADEC-6D45-8DC2-716BC593A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E83840-5448-4740-AAF6-9CFAA79B5B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23EE02A-7BF7-0F4B-BA9A-621B528436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B521C8A1-3C4B-9A40-B15D-DE005B9672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108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536A1-B2A1-0B4E-88D9-52524FFBEA9E}" type="datetimeFigureOut">
              <a:rPr lang="de-DE" smtClean="0"/>
              <a:t>19.01.2023</a:t>
            </a:fld>
            <a:endParaRPr lang="de-DE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11B41C23-1AA9-E049-954B-A676BA2A35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60882" y="6356350"/>
            <a:ext cx="297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C208A717-A428-2947-BBDF-46E7B14B2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98651" y="635635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F4E5B-1CC1-8149-AE55-25D881B61AE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8919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EEF9DB-5E39-3149-844B-F8C5EBB571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C25AF1D-4E42-9E4A-A564-93513EF1B6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AE7355D-DCA5-F343-935B-6B080E5404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9928527-D06D-DB44-A7C8-A44F1D0B11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0110CFD-9DAD-5443-93F9-20A48C3C54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AE6281E4-B67D-9B47-92F7-038A503C8B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108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536A1-B2A1-0B4E-88D9-52524FFBEA9E}" type="datetimeFigureOut">
              <a:rPr lang="de-DE" smtClean="0"/>
              <a:t>19.01.2023</a:t>
            </a:fld>
            <a:endParaRPr lang="de-DE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C341D636-3305-254F-8512-383F2C80E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60882" y="6356350"/>
            <a:ext cx="297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FB35C13A-D5F9-CB4E-82D4-1391FD3CF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98651" y="635635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F4E5B-1CC1-8149-AE55-25D881B61AE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92587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6502" y="374698"/>
            <a:ext cx="6951982" cy="251807"/>
          </a:xfrm>
          <a:prstGeom prst="rect">
            <a:avLst/>
          </a:prstGeom>
          <a:noFill/>
        </p:spPr>
        <p:txBody>
          <a:bodyPr/>
          <a:lstStyle>
            <a:lvl1pPr algn="r">
              <a:defRPr sz="800" baseline="0">
                <a:latin typeface="Arial" panose="020B0604020202020204" pitchFamily="34" charset="0"/>
              </a:defRPr>
            </a:lvl1pPr>
          </a:lstStyle>
          <a:p>
            <a:r>
              <a:rPr lang="de-DE"/>
              <a:t>Social-Media-Strategie  |  Fachbereich 05  |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8199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82" r:id="rId4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40" userDrawn="1">
          <p15:clr>
            <a:srgbClr val="F26B43"/>
          </p15:clr>
        </p15:guide>
        <p15:guide id="3" pos="5511" userDrawn="1">
          <p15:clr>
            <a:srgbClr val="F26B43"/>
          </p15:clr>
        </p15:guide>
        <p15:guide id="4" orient="horz" pos="799" userDrawn="1">
          <p15:clr>
            <a:srgbClr val="F26B43"/>
          </p15:clr>
        </p15:guide>
        <p15:guide id="5" orient="horz" pos="3680" userDrawn="1">
          <p15:clr>
            <a:srgbClr val="F26B43"/>
          </p15:clr>
        </p15:guide>
        <p15:guide id="6" pos="1292" userDrawn="1">
          <p15:clr>
            <a:srgbClr val="F26B43"/>
          </p15:clr>
        </p15:guide>
        <p15:guide id="7" pos="1406" userDrawn="1">
          <p15:clr>
            <a:srgbClr val="F26B43"/>
          </p15:clr>
        </p15:guide>
        <p15:guide id="8" pos="2336" userDrawn="1">
          <p15:clr>
            <a:srgbClr val="F26B43"/>
          </p15:clr>
        </p15:guide>
        <p15:guide id="9" pos="2449" userDrawn="1">
          <p15:clr>
            <a:srgbClr val="F26B43"/>
          </p15:clr>
        </p15:guide>
        <p15:guide id="10" pos="3379" userDrawn="1">
          <p15:clr>
            <a:srgbClr val="F26B43"/>
          </p15:clr>
        </p15:guide>
        <p15:guide id="11" pos="3492" userDrawn="1">
          <p15:clr>
            <a:srgbClr val="F26B43"/>
          </p15:clr>
        </p15:guide>
        <p15:guide id="12" pos="4445" userDrawn="1">
          <p15:clr>
            <a:srgbClr val="F26B43"/>
          </p15:clr>
        </p15:guide>
        <p15:guide id="13" pos="455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4F920F3-22E5-784D-81A5-5C82F1005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0D1373D-FEF3-D445-97BC-678469B9DB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C5E9F53-B422-DD4A-8F8B-72E112F246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108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536A1-B2A1-0B4E-88D9-52524FFBEA9E}" type="datetimeFigureOut">
              <a:rPr lang="de-DE" smtClean="0"/>
              <a:t>19.01.2023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3808B4B-1CCD-1E42-B0D5-54202ED87E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60882" y="6356350"/>
            <a:ext cx="297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89370BE-B325-2641-9B60-0AB5FF4024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98651" y="635635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F4E5B-1CC1-8149-AE55-25D881B61AE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27654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kern="1200" spc="75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30000"/>
        </a:lnSpc>
        <a:spcBef>
          <a:spcPts val="750"/>
        </a:spcBef>
        <a:buFont typeface="Symbol" pitchFamily="2" charset="2"/>
        <a:buChar char="-"/>
        <a:defRPr sz="1350" kern="1200" spc="75" baseline="0">
          <a:solidFill>
            <a:schemeClr val="tx1"/>
          </a:solidFill>
          <a:latin typeface="+mn-lt"/>
          <a:ea typeface="+mn-ea"/>
          <a:cs typeface="+mn-cs"/>
        </a:defRPr>
      </a:lvl1pPr>
      <a:lvl2pPr marL="351000" indent="-171450" algn="l" defTabSz="685800" rtl="0" eaLnBrk="1" latinLnBrk="0" hangingPunct="1">
        <a:lnSpc>
          <a:spcPct val="90000"/>
        </a:lnSpc>
        <a:spcBef>
          <a:spcPts val="375"/>
        </a:spcBef>
        <a:buFont typeface="Symbol" pitchFamily="2" charset="2"/>
        <a:buChar char="-"/>
        <a:defRPr sz="1200" kern="1200" spc="75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71450" algn="l" defTabSz="685800" rtl="0" eaLnBrk="1" latinLnBrk="0" hangingPunct="1">
        <a:lnSpc>
          <a:spcPct val="90000"/>
        </a:lnSpc>
        <a:spcBef>
          <a:spcPts val="375"/>
        </a:spcBef>
        <a:buFont typeface="Symbol" pitchFamily="2" charset="2"/>
        <a:buChar char="-"/>
        <a:defRPr sz="1200" kern="1200" spc="75">
          <a:solidFill>
            <a:schemeClr val="tx1"/>
          </a:solidFill>
          <a:latin typeface="+mn-lt"/>
          <a:ea typeface="+mn-ea"/>
          <a:cs typeface="+mn-cs"/>
        </a:defRPr>
      </a:lvl3pPr>
      <a:lvl4pPr marL="729000" indent="-171450" algn="l" defTabSz="685800" rtl="0" eaLnBrk="1" latinLnBrk="0" hangingPunct="1">
        <a:lnSpc>
          <a:spcPct val="90000"/>
        </a:lnSpc>
        <a:spcBef>
          <a:spcPts val="375"/>
        </a:spcBef>
        <a:buFont typeface="Symbol" pitchFamily="2" charset="2"/>
        <a:buChar char="-"/>
        <a:defRPr sz="1200" kern="1200" spc="75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udieren-in-kassel.info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uni-kassel.cloud.panopto.eu/Panopto/Pages/Viewer.aspx?id=34854186-5e8e-4c71-a6f5-aebd007ab21c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18C3197-DC0D-B84D-AFF4-3D0ECB660DF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9037"/>
            <a:ext cx="9144000" cy="5143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51565" y="6178630"/>
            <a:ext cx="8557304" cy="603128"/>
          </a:xfrm>
        </p:spPr>
        <p:txBody>
          <a:bodyPr/>
          <a:lstStyle/>
          <a:p>
            <a:r>
              <a:rPr lang="de-DE" dirty="0">
                <a:solidFill>
                  <a:schemeClr val="accent1"/>
                </a:solidFill>
              </a:rPr>
              <a:t>Schnupperstudium </a:t>
            </a:r>
            <a:r>
              <a:rPr lang="de-DE" dirty="0" smtClean="0">
                <a:solidFill>
                  <a:schemeClr val="accent1"/>
                </a:solidFill>
              </a:rPr>
              <a:t>23.-27.Januar 23 </a:t>
            </a:r>
            <a:r>
              <a:rPr lang="de-DE" dirty="0">
                <a:solidFill>
                  <a:schemeClr val="accent1"/>
                </a:solidFill>
              </a:rPr>
              <a:t>am FB05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10231" y="5809673"/>
            <a:ext cx="8103140" cy="972085"/>
          </a:xfrm>
        </p:spPr>
        <p:txBody>
          <a:bodyPr/>
          <a:lstStyle/>
          <a:p>
            <a:r>
              <a:rPr lang="de-DE" i="1" dirty="0">
                <a:solidFill>
                  <a:srgbClr val="FFFF00"/>
                </a:solidFill>
              </a:rPr>
              <a:t>Studienkoordination, Tanja Schöttner</a:t>
            </a:r>
          </a:p>
        </p:txBody>
      </p:sp>
    </p:spTree>
    <p:extLst>
      <p:ext uri="{BB962C8B-B14F-4D97-AF65-F5344CB8AC3E}">
        <p14:creationId xmlns:p14="http://schemas.microsoft.com/office/powerpoint/2010/main" val="50160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3444EB2-2E91-0648-BA67-7BC23507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498" y="771787"/>
            <a:ext cx="6516688" cy="3749234"/>
          </a:xfrm>
        </p:spPr>
        <p:txBody>
          <a:bodyPr/>
          <a:lstStyle/>
          <a:p>
            <a:pPr lvl="0"/>
            <a:r>
              <a:rPr lang="de-DE" sz="1800" b="1" dirty="0" smtClean="0">
                <a:solidFill>
                  <a:prstClr val="black"/>
                </a:solidFill>
              </a:rPr>
              <a:t>Beispielstundenplan Soziologie:</a:t>
            </a:r>
          </a:p>
          <a:p>
            <a:pPr lvl="0"/>
            <a:endParaRPr lang="de-DE" sz="1800" b="1" dirty="0" smtClean="0">
              <a:solidFill>
                <a:prstClr val="black"/>
              </a:solidFill>
            </a:endParaRPr>
          </a:p>
          <a:p>
            <a:pPr lvl="0"/>
            <a:endParaRPr lang="de-DE" sz="1800" b="1" dirty="0">
              <a:solidFill>
                <a:prstClr val="black"/>
              </a:solidFill>
            </a:endParaRPr>
          </a:p>
          <a:p>
            <a:pPr marL="285750" lvl="0" indent="-285750">
              <a:buFontTx/>
              <a:buChar char="-"/>
            </a:pP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F594B65-34A6-1744-A6A0-C3D14AC5CC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Schnupperstudium </a:t>
            </a:r>
            <a:r>
              <a:rPr lang="de-DE" dirty="0"/>
              <a:t>|  Fachbereich 05  | 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34" y="1154517"/>
            <a:ext cx="7132319" cy="504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20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Schnupperstudium  |  Fachbereich 05  | </a:t>
            </a:r>
            <a:endParaRPr lang="de-DE" dirty="0"/>
          </a:p>
        </p:txBody>
      </p:sp>
      <p:pic>
        <p:nvPicPr>
          <p:cNvPr id="11" name="Inhaltsplatzhalt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51" y="862149"/>
            <a:ext cx="7743884" cy="5476010"/>
          </a:xfrm>
        </p:spPr>
      </p:pic>
    </p:spTree>
    <p:extLst>
      <p:ext uri="{BB962C8B-B14F-4D97-AF65-F5344CB8AC3E}">
        <p14:creationId xmlns:p14="http://schemas.microsoft.com/office/powerpoint/2010/main" val="265500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Schnupperstudium  |  Fachbereich 05  | </a:t>
            </a:r>
            <a:endParaRPr lang="de-DE" dirty="0"/>
          </a:p>
        </p:txBody>
      </p:sp>
      <p:pic>
        <p:nvPicPr>
          <p:cNvPr id="11" name="Inhaltsplatzhalt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91" y="740230"/>
            <a:ext cx="7743884" cy="5476008"/>
          </a:xfrm>
        </p:spPr>
      </p:pic>
    </p:spTree>
    <p:extLst>
      <p:ext uri="{BB962C8B-B14F-4D97-AF65-F5344CB8AC3E}">
        <p14:creationId xmlns:p14="http://schemas.microsoft.com/office/powerpoint/2010/main" val="66868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Schnupperstudium  |  Fachbereich 05  | </a:t>
            </a:r>
            <a:endParaRPr lang="de-DE" dirty="0"/>
          </a:p>
        </p:txBody>
      </p:sp>
      <p:pic>
        <p:nvPicPr>
          <p:cNvPr id="11" name="Inhaltsplatzhalt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31" y="757648"/>
            <a:ext cx="7743884" cy="5251266"/>
          </a:xfrm>
        </p:spPr>
      </p:pic>
    </p:spTree>
    <p:extLst>
      <p:ext uri="{BB962C8B-B14F-4D97-AF65-F5344CB8AC3E}">
        <p14:creationId xmlns:p14="http://schemas.microsoft.com/office/powerpoint/2010/main" val="278630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Schnupperstudium  |  Fachbereich 05  | </a:t>
            </a:r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539750" y="1271451"/>
            <a:ext cx="7994650" cy="4317089"/>
          </a:xfrm>
        </p:spPr>
        <p:txBody>
          <a:bodyPr/>
          <a:lstStyle/>
          <a:p>
            <a:r>
              <a:rPr lang="de-DE" dirty="0" smtClean="0"/>
              <a:t>Das </a:t>
            </a:r>
            <a:r>
              <a:rPr lang="de-DE" dirty="0" smtClean="0"/>
              <a:t>Lehramtsstudium </a:t>
            </a:r>
          </a:p>
          <a:p>
            <a:r>
              <a:rPr lang="de-DE" dirty="0" smtClean="0"/>
              <a:t>besteht für alle Schulformen aus dem</a:t>
            </a:r>
          </a:p>
          <a:p>
            <a:r>
              <a:rPr lang="de-DE" b="1" dirty="0" smtClean="0">
                <a:solidFill>
                  <a:srgbClr val="0070C0"/>
                </a:solidFill>
              </a:rPr>
              <a:t>Bildungs- </a:t>
            </a:r>
            <a:r>
              <a:rPr lang="de-DE" b="1" dirty="0">
                <a:solidFill>
                  <a:srgbClr val="0070C0"/>
                </a:solidFill>
              </a:rPr>
              <a:t>und </a:t>
            </a:r>
            <a:r>
              <a:rPr lang="de-DE" b="1" dirty="0" smtClean="0">
                <a:solidFill>
                  <a:srgbClr val="0070C0"/>
                </a:solidFill>
              </a:rPr>
              <a:t>gesellschafts-</a:t>
            </a:r>
          </a:p>
          <a:p>
            <a:r>
              <a:rPr lang="de-DE" b="1" dirty="0" smtClean="0">
                <a:solidFill>
                  <a:srgbClr val="0070C0"/>
                </a:solidFill>
              </a:rPr>
              <a:t>wissenschaftliches </a:t>
            </a:r>
            <a:r>
              <a:rPr lang="de-DE" b="1" dirty="0">
                <a:solidFill>
                  <a:srgbClr val="0070C0"/>
                </a:solidFill>
              </a:rPr>
              <a:t>Kernstudium </a:t>
            </a:r>
            <a:endParaRPr lang="de-DE" b="1" dirty="0" smtClean="0">
              <a:solidFill>
                <a:srgbClr val="0070C0"/>
              </a:solidFill>
            </a:endParaRPr>
          </a:p>
          <a:p>
            <a:r>
              <a:rPr lang="de-DE" dirty="0" smtClean="0"/>
              <a:t>und dann zwei Fächern wie zum Beispiel</a:t>
            </a:r>
          </a:p>
          <a:p>
            <a:r>
              <a:rPr lang="de-DE" b="1" dirty="0" smtClean="0">
                <a:solidFill>
                  <a:srgbClr val="00B050"/>
                </a:solidFill>
              </a:rPr>
              <a:t>Politik </a:t>
            </a:r>
            <a:r>
              <a:rPr lang="de-DE" b="1" dirty="0" smtClean="0">
                <a:solidFill>
                  <a:srgbClr val="00B050"/>
                </a:solidFill>
              </a:rPr>
              <a:t>und Wirtschaft</a:t>
            </a:r>
          </a:p>
          <a:p>
            <a:r>
              <a:rPr lang="de-DE" dirty="0" smtClean="0"/>
              <a:t>und/oder</a:t>
            </a:r>
            <a:endParaRPr lang="de-DE" dirty="0"/>
          </a:p>
          <a:p>
            <a:r>
              <a:rPr lang="de-DE" b="1" dirty="0" smtClean="0">
                <a:solidFill>
                  <a:srgbClr val="FF0000"/>
                </a:solidFill>
              </a:rPr>
              <a:t>Geschichte</a:t>
            </a:r>
            <a:endParaRPr lang="de-DE" b="1" dirty="0">
              <a:solidFill>
                <a:srgbClr val="FF0000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701" y="872937"/>
            <a:ext cx="4588915" cy="525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25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DE" dirty="0"/>
          </a:p>
        </p:txBody>
      </p:sp>
      <p:sp>
        <p:nvSpPr>
          <p:cNvPr id="5" name="Titel 2">
            <a:extLst>
              <a:ext uri="{FF2B5EF4-FFF2-40B4-BE49-F238E27FC236}">
                <a16:creationId xmlns:a16="http://schemas.microsoft.com/office/drawing/2014/main" id="{247CF63A-386E-754E-BC82-B9F3CAD94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047" y="1264328"/>
            <a:ext cx="6516688" cy="574978"/>
          </a:xfrm>
        </p:spPr>
        <p:txBody>
          <a:bodyPr/>
          <a:lstStyle/>
          <a:p>
            <a:pPr lvl="0" algn="ctr">
              <a:lnSpc>
                <a:spcPct val="100000"/>
              </a:lnSpc>
              <a:spcBef>
                <a:spcPts val="1000"/>
              </a:spcBef>
            </a:pPr>
            <a:r>
              <a:rPr lang="de-DE" sz="2800" b="0" dirty="0" smtClean="0">
                <a:solidFill>
                  <a:srgbClr val="FF0000"/>
                </a:solidFill>
                <a:ea typeface="+mn-ea"/>
                <a:cs typeface="+mn-cs"/>
              </a:rPr>
              <a:t>Praktikum und Beruf?</a:t>
            </a:r>
            <a:r>
              <a:rPr lang="de-DE" b="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de-DE" b="0" dirty="0">
                <a:solidFill>
                  <a:prstClr val="black"/>
                </a:solidFill>
                <a:ea typeface="+mn-ea"/>
                <a:cs typeface="+mn-cs"/>
              </a:rPr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2"/>
          </p:nvPr>
        </p:nvSpPr>
        <p:spPr>
          <a:xfrm>
            <a:off x="1017731" y="2088688"/>
            <a:ext cx="7359651" cy="3749234"/>
          </a:xfrm>
        </p:spPr>
        <p:txBody>
          <a:bodyPr/>
          <a:lstStyle/>
          <a:p>
            <a:endParaRPr lang="de-DE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 smtClean="0"/>
              <a:t>Die </a:t>
            </a:r>
            <a:r>
              <a:rPr lang="de-DE" dirty="0"/>
              <a:t>beruflichen Möglichkeiten nach dem Abschluss eines gesellschaftswissenschaftlichen Studiums sind vielfältig.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/>
              <a:t>Es gibt eine breite Fächerung der in Frage kommenden Berufsfelder. Daher ist es sinnvoll, sich frühzeitig mit zukünftigen Berufsfeldern und deren spezifischen Anforderungen zu </a:t>
            </a:r>
            <a:r>
              <a:rPr lang="de-DE" dirty="0" smtClean="0"/>
              <a:t>beschäftigen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 smtClean="0"/>
              <a:t>Hierzu mehr von Sarah Plutz </a:t>
            </a:r>
            <a:r>
              <a:rPr lang="de-DE" dirty="0" smtClean="0">
                <a:sym typeface="Wingdings" panose="05000000000000000000" pitchFamily="2" charset="2"/>
              </a:rPr>
              <a:t>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1204047" y="356178"/>
            <a:ext cx="6951662" cy="252413"/>
          </a:xfrm>
        </p:spPr>
        <p:txBody>
          <a:bodyPr/>
          <a:lstStyle/>
          <a:p>
            <a:r>
              <a:rPr lang="de-DE" dirty="0" smtClean="0"/>
              <a:t>Schnupperstudium </a:t>
            </a:r>
            <a:r>
              <a:rPr lang="de-DE" dirty="0"/>
              <a:t>|  Fachbereich 05  | </a:t>
            </a:r>
          </a:p>
        </p:txBody>
      </p:sp>
    </p:spTree>
    <p:extLst>
      <p:ext uri="{BB962C8B-B14F-4D97-AF65-F5344CB8AC3E}">
        <p14:creationId xmlns:p14="http://schemas.microsoft.com/office/powerpoint/2010/main" val="71484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774AC729-FD22-CC4D-8CDE-3D890F0C39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704" y="0"/>
            <a:ext cx="9172704" cy="6858000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6BA465B2-BA5C-2F42-BB5A-7FD26FD53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0" y="5616982"/>
            <a:ext cx="7886700" cy="994172"/>
          </a:xfrm>
        </p:spPr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Ich hoffe es hat euch gefallen!</a:t>
            </a:r>
            <a:endParaRPr lang="de-DE" dirty="0">
              <a:solidFill>
                <a:schemeClr val="bg1"/>
              </a:solidFill>
            </a:endParaRPr>
          </a:p>
        </p:txBody>
      </p:sp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7141CBF5-576B-5C45-AD56-BFAD44718070}"/>
              </a:ext>
            </a:extLst>
          </p:cNvPr>
          <p:cNvCxnSpPr>
            <a:cxnSpLocks/>
          </p:cNvCxnSpPr>
          <p:nvPr/>
        </p:nvCxnSpPr>
        <p:spPr>
          <a:xfrm flipH="1">
            <a:off x="710879" y="1515600"/>
            <a:ext cx="4143510" cy="0"/>
          </a:xfrm>
          <a:prstGeom prst="line">
            <a:avLst/>
          </a:prstGeom>
          <a:ln w="25400" cap="sq">
            <a:solidFill>
              <a:srgbClr val="B524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D15063F0-CB64-2042-8AD7-BAE7A8F4EDC5}"/>
              </a:ext>
            </a:extLst>
          </p:cNvPr>
          <p:cNvCxnSpPr>
            <a:cxnSpLocks/>
          </p:cNvCxnSpPr>
          <p:nvPr/>
        </p:nvCxnSpPr>
        <p:spPr>
          <a:xfrm flipH="1">
            <a:off x="-18510" y="1515600"/>
            <a:ext cx="627158" cy="0"/>
          </a:xfrm>
          <a:prstGeom prst="line">
            <a:avLst/>
          </a:prstGeom>
          <a:ln w="1270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81ED61C0-78B4-444B-B9EA-FBDC230223F1}"/>
              </a:ext>
            </a:extLst>
          </p:cNvPr>
          <p:cNvCxnSpPr>
            <a:cxnSpLocks/>
          </p:cNvCxnSpPr>
          <p:nvPr/>
        </p:nvCxnSpPr>
        <p:spPr>
          <a:xfrm flipH="1">
            <a:off x="4948519" y="1515600"/>
            <a:ext cx="4195484" cy="0"/>
          </a:xfrm>
          <a:prstGeom prst="line">
            <a:avLst/>
          </a:prstGeom>
          <a:ln w="1270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el 1"/>
          <p:cNvSpPr txBox="1">
            <a:spLocks/>
          </p:cNvSpPr>
          <p:nvPr/>
        </p:nvSpPr>
        <p:spPr>
          <a:xfrm>
            <a:off x="-710178" y="4022322"/>
            <a:ext cx="8103140" cy="603128"/>
          </a:xfrm>
          <a:prstGeom prst="rect">
            <a:avLst/>
          </a:prstGeom>
        </p:spPr>
        <p:txBody>
          <a:bodyPr anchor="t" anchorCtr="0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A0C4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Schnupperstudium Januar 23 am FB05</a:t>
            </a:r>
            <a:endParaRPr kumimoji="0" lang="de-DE" sz="3000" b="1" i="0" u="none" strike="noStrike" kern="1200" cap="none" spc="0" normalizeH="0" baseline="0" noProof="0" dirty="0">
              <a:ln>
                <a:noFill/>
              </a:ln>
              <a:solidFill>
                <a:srgbClr val="9A0C46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8919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de-DE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000" dirty="0" smtClean="0"/>
              <a:t>Welche Fächer kann man studieren</a:t>
            </a:r>
            <a:endParaRPr lang="de-DE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000" dirty="0" smtClean="0"/>
              <a:t>Wie läuft die Bewerbung</a:t>
            </a:r>
            <a:endParaRPr lang="de-DE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000" dirty="0" smtClean="0"/>
              <a:t>FB 05 hat Orientierungstage</a:t>
            </a:r>
            <a:endParaRPr lang="de-DE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000" dirty="0" smtClean="0"/>
              <a:t>Beispielstundenplan</a:t>
            </a:r>
            <a:endParaRPr lang="de-DE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000" dirty="0" smtClean="0"/>
              <a:t>Praxisbezug </a:t>
            </a:r>
            <a:endParaRPr lang="de-DE" sz="20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Schnupperstudium  </a:t>
            </a:r>
            <a:r>
              <a:rPr lang="de-DE" dirty="0"/>
              <a:t>Fachbereich 05  | </a:t>
            </a:r>
          </a:p>
        </p:txBody>
      </p:sp>
    </p:spTree>
    <p:extLst>
      <p:ext uri="{BB962C8B-B14F-4D97-AF65-F5344CB8AC3E}">
        <p14:creationId xmlns:p14="http://schemas.microsoft.com/office/powerpoint/2010/main" val="265841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5FC33F13-A559-AA44-993B-819E3B12C6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984172" cy="6858000"/>
          </a:xfrm>
          <a:prstGeom prst="rect">
            <a:avLst/>
          </a:prstGeom>
        </p:spPr>
      </p:pic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64AEB68F-ACE8-AE42-ABF7-3383AC713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8307" y="2247962"/>
            <a:ext cx="4382588" cy="3544358"/>
          </a:xfrm>
        </p:spPr>
        <p:txBody>
          <a:bodyPr numCol="1" anchor="t" anchorCtr="0">
            <a:noAutofit/>
          </a:bodyPr>
          <a:lstStyle/>
          <a:p>
            <a:pPr marL="0" indent="0">
              <a:spcBef>
                <a:spcPts val="375"/>
              </a:spcBef>
              <a:buNone/>
            </a:pPr>
            <a:r>
              <a:rPr lang="de-DE" dirty="0">
                <a:solidFill>
                  <a:srgbClr val="B5245B"/>
                </a:solidFill>
              </a:rPr>
              <a:t>142 Studiengänge </a:t>
            </a:r>
            <a:r>
              <a:rPr lang="de-DE" dirty="0" smtClean="0"/>
              <a:t>(nur </a:t>
            </a:r>
            <a:r>
              <a:rPr lang="de-DE" dirty="0"/>
              <a:t>Hauptfächer) </a:t>
            </a:r>
            <a:r>
              <a:rPr lang="de-DE" dirty="0" smtClean="0"/>
              <a:t>an der Uni Kassel</a:t>
            </a:r>
            <a:endParaRPr lang="de-DE" dirty="0"/>
          </a:p>
          <a:p>
            <a:pPr>
              <a:spcBef>
                <a:spcPts val="1125"/>
              </a:spcBef>
              <a:tabLst>
                <a:tab pos="3594497" algn="r"/>
              </a:tabLst>
            </a:pPr>
            <a:r>
              <a:rPr lang="de-DE" dirty="0"/>
              <a:t>davon Lehramtsstudiengänge	44</a:t>
            </a:r>
          </a:p>
          <a:p>
            <a:pPr>
              <a:spcBef>
                <a:spcPts val="375"/>
              </a:spcBef>
              <a:tabLst>
                <a:tab pos="3594497" algn="r"/>
              </a:tabLst>
            </a:pPr>
            <a:r>
              <a:rPr lang="de-DE" dirty="0"/>
              <a:t>davon Bachelorstudiengänge	36</a:t>
            </a:r>
          </a:p>
          <a:p>
            <a:pPr>
              <a:spcBef>
                <a:spcPts val="375"/>
              </a:spcBef>
              <a:tabLst>
                <a:tab pos="3594497" algn="r"/>
              </a:tabLst>
            </a:pPr>
            <a:r>
              <a:rPr lang="de-DE" dirty="0"/>
              <a:t>davon Masterstudiengänge	59</a:t>
            </a:r>
          </a:p>
          <a:p>
            <a:pPr>
              <a:spcBef>
                <a:spcPts val="375"/>
              </a:spcBef>
              <a:tabLst>
                <a:tab pos="3594497" algn="r"/>
              </a:tabLst>
            </a:pPr>
            <a:r>
              <a:rPr lang="de-DE" dirty="0"/>
              <a:t>davon künstlerische Studiengänge	3</a:t>
            </a:r>
          </a:p>
          <a:p>
            <a:pPr>
              <a:spcBef>
                <a:spcPts val="1125"/>
              </a:spcBef>
              <a:tabLst>
                <a:tab pos="3594497" algn="r"/>
              </a:tabLst>
            </a:pPr>
            <a:r>
              <a:rPr lang="de-DE" dirty="0"/>
              <a:t>Hessenweites Pilotstudium „</a:t>
            </a:r>
            <a:r>
              <a:rPr lang="de-DE" dirty="0" err="1"/>
              <a:t>plusMINT</a:t>
            </a:r>
            <a:r>
              <a:rPr lang="de-DE" dirty="0"/>
              <a:t>“ </a:t>
            </a:r>
            <a:br>
              <a:rPr lang="de-DE" dirty="0"/>
            </a:br>
            <a:r>
              <a:rPr lang="de-DE" dirty="0"/>
              <a:t>(</a:t>
            </a:r>
            <a:r>
              <a:rPr lang="de-DE" dirty="0" err="1"/>
              <a:t>studium</a:t>
            </a:r>
            <a:r>
              <a:rPr lang="de-DE" dirty="0"/>
              <a:t> </a:t>
            </a:r>
            <a:r>
              <a:rPr lang="de-DE" dirty="0" err="1"/>
              <a:t>generale</a:t>
            </a:r>
            <a:r>
              <a:rPr lang="de-DE" dirty="0"/>
              <a:t> in MINT-Fächern)</a:t>
            </a:r>
          </a:p>
          <a:p>
            <a:pPr>
              <a:spcBef>
                <a:spcPts val="1125"/>
              </a:spcBef>
              <a:tabLst>
                <a:tab pos="3594497" algn="r"/>
              </a:tabLst>
            </a:pPr>
            <a:r>
              <a:rPr lang="de-DE" dirty="0"/>
              <a:t>Rund 200 Studiengänge und </a:t>
            </a:r>
            <a:br>
              <a:rPr lang="de-DE" dirty="0"/>
            </a:br>
            <a:r>
              <a:rPr lang="de-DE" dirty="0"/>
              <a:t>Studienprogramme mit Nachhaltigkeits-Bezug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D5D0C1F6-1053-DF4C-8169-3116CF3EC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851" y="155248"/>
            <a:ext cx="6097403" cy="994172"/>
          </a:xfrm>
        </p:spPr>
        <p:txBody>
          <a:bodyPr/>
          <a:lstStyle/>
          <a:p>
            <a:r>
              <a:rPr lang="de-DE" dirty="0">
                <a:solidFill>
                  <a:srgbClr val="B5245B"/>
                </a:solidFill>
              </a:rPr>
              <a:t>STUDIUM UND LEHRE</a:t>
            </a:r>
          </a:p>
        </p:txBody>
      </p:sp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11917675-A95B-A449-A13D-2485A687F14C}"/>
              </a:ext>
            </a:extLst>
          </p:cNvPr>
          <p:cNvCxnSpPr>
            <a:cxnSpLocks/>
          </p:cNvCxnSpPr>
          <p:nvPr/>
        </p:nvCxnSpPr>
        <p:spPr>
          <a:xfrm flipH="1">
            <a:off x="4477335" y="1515600"/>
            <a:ext cx="4143510" cy="0"/>
          </a:xfrm>
          <a:prstGeom prst="line">
            <a:avLst/>
          </a:prstGeom>
          <a:ln w="25400" cap="sq">
            <a:solidFill>
              <a:srgbClr val="B524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68F6535D-83C8-D347-B971-6B3069B2019A}"/>
              </a:ext>
            </a:extLst>
          </p:cNvPr>
          <p:cNvCxnSpPr>
            <a:cxnSpLocks/>
          </p:cNvCxnSpPr>
          <p:nvPr/>
        </p:nvCxnSpPr>
        <p:spPr>
          <a:xfrm flipH="1">
            <a:off x="0" y="1515600"/>
            <a:ext cx="4375104" cy="0"/>
          </a:xfrm>
          <a:prstGeom prst="line">
            <a:avLst/>
          </a:prstGeom>
          <a:ln w="1270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A36B577C-EDB6-B54B-931C-55D0656DCC3D}"/>
              </a:ext>
            </a:extLst>
          </p:cNvPr>
          <p:cNvCxnSpPr>
            <a:cxnSpLocks/>
          </p:cNvCxnSpPr>
          <p:nvPr/>
        </p:nvCxnSpPr>
        <p:spPr>
          <a:xfrm flipH="1">
            <a:off x="8714975" y="1515600"/>
            <a:ext cx="429025" cy="0"/>
          </a:xfrm>
          <a:prstGeom prst="line">
            <a:avLst/>
          </a:prstGeom>
          <a:ln w="1270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334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kann man die folgenden Studiengänge studieren:</a:t>
            </a:r>
          </a:p>
          <a:p>
            <a:r>
              <a:rPr lang="de-DE" b="1" dirty="0" smtClean="0">
                <a:solidFill>
                  <a:srgbClr val="00B050"/>
                </a:solidFill>
              </a:rPr>
              <a:t>Bachelor</a:t>
            </a:r>
          </a:p>
          <a:p>
            <a:r>
              <a:rPr lang="de-DE" b="1" dirty="0" smtClean="0">
                <a:solidFill>
                  <a:srgbClr val="00B050"/>
                </a:solidFill>
              </a:rPr>
              <a:t>Politik, Geschichte und Soziologie</a:t>
            </a:r>
          </a:p>
          <a:p>
            <a:endParaRPr lang="de-DE" b="1" dirty="0" smtClean="0">
              <a:solidFill>
                <a:srgbClr val="0070C0"/>
              </a:solidFill>
            </a:endParaRPr>
          </a:p>
          <a:p>
            <a:r>
              <a:rPr lang="de-DE" b="1" dirty="0" smtClean="0">
                <a:solidFill>
                  <a:srgbClr val="0070C0"/>
                </a:solidFill>
              </a:rPr>
              <a:t>Master</a:t>
            </a:r>
            <a:endParaRPr lang="de-DE" b="1" dirty="0">
              <a:solidFill>
                <a:srgbClr val="0070C0"/>
              </a:solidFill>
            </a:endParaRPr>
          </a:p>
          <a:p>
            <a:r>
              <a:rPr lang="de-DE" b="1" dirty="0">
                <a:solidFill>
                  <a:srgbClr val="0070C0"/>
                </a:solidFill>
              </a:rPr>
              <a:t>Politik, Geschichte und Soziologie</a:t>
            </a:r>
          </a:p>
          <a:p>
            <a:endParaRPr lang="de-DE" dirty="0"/>
          </a:p>
          <a:p>
            <a:r>
              <a:rPr lang="de-DE" b="1" dirty="0" smtClean="0">
                <a:solidFill>
                  <a:srgbClr val="7030A0"/>
                </a:solidFill>
              </a:rPr>
              <a:t>Lehramt für Haupt-und Realschule/Gymnasium/Berufsschule</a:t>
            </a:r>
            <a:endParaRPr lang="de-DE" b="1" dirty="0" smtClean="0">
              <a:solidFill>
                <a:srgbClr val="7030A0"/>
              </a:solidFill>
            </a:endParaRPr>
          </a:p>
          <a:p>
            <a:r>
              <a:rPr lang="de-DE" b="1" dirty="0" smtClean="0">
                <a:solidFill>
                  <a:srgbClr val="7030A0"/>
                </a:solidFill>
              </a:rPr>
              <a:t>Politik und Wirtschaft und Geschichte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Am Fachbereich Gesellschaftswissenschaften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Schnupperstudium  </a:t>
            </a:r>
            <a:r>
              <a:rPr lang="de-DE" dirty="0" smtClean="0"/>
              <a:t>|  Fachbereich 05  |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1006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1" t="17470" r="12045" b="5678"/>
          <a:stretch/>
        </p:blipFill>
        <p:spPr>
          <a:xfrm>
            <a:off x="483719" y="1006763"/>
            <a:ext cx="8251646" cy="4830618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73229" y="5894365"/>
            <a:ext cx="3624880" cy="323274"/>
          </a:xfrm>
        </p:spPr>
        <p:txBody>
          <a:bodyPr/>
          <a:lstStyle/>
          <a:p>
            <a:r>
              <a:rPr lang="de-DE" dirty="0">
                <a:hlinkClick r:id="rId3"/>
              </a:rPr>
              <a:t>https://www.studieren-in-kassel.info</a:t>
            </a:r>
            <a:r>
              <a:rPr lang="de-DE" dirty="0" smtClean="0">
                <a:hlinkClick r:id="rId3"/>
              </a:rPr>
              <a:t>/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 Schnupperstudium Fachbereich 05  |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00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3444EB2-2E91-0648-BA67-7BC23507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2042505"/>
            <a:ext cx="7994650" cy="3619386"/>
          </a:xfrm>
        </p:spPr>
        <p:txBody>
          <a:bodyPr/>
          <a:lstStyle/>
          <a:p>
            <a:pPr lvl="0"/>
            <a:r>
              <a:rPr lang="de-DE" dirty="0" smtClean="0">
                <a:solidFill>
                  <a:prstClr val="black"/>
                </a:solidFill>
              </a:rPr>
              <a:t>Das Verfahren wird mittlerweile komplett als Online-Bewerbung durchgeführt.</a:t>
            </a:r>
          </a:p>
          <a:p>
            <a:pPr lvl="0"/>
            <a:r>
              <a:rPr lang="de-DE" dirty="0" smtClean="0">
                <a:solidFill>
                  <a:prstClr val="black"/>
                </a:solidFill>
              </a:rPr>
              <a:t>In der Regel reichen hierfür die folgenden Dokumente aus:</a:t>
            </a:r>
            <a:endParaRPr lang="de-DE" dirty="0">
              <a:solidFill>
                <a:prstClr val="black"/>
              </a:solidFill>
            </a:endParaRPr>
          </a:p>
          <a:p>
            <a:pPr lvl="0"/>
            <a:endParaRPr lang="de-DE" dirty="0">
              <a:solidFill>
                <a:prstClr val="black"/>
              </a:solidFill>
            </a:endParaRPr>
          </a:p>
          <a:p>
            <a:pPr marL="342900" lvl="0" indent="-3429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de-DE" dirty="0" smtClean="0">
                <a:solidFill>
                  <a:prstClr val="black"/>
                </a:solidFill>
              </a:rPr>
              <a:t>Amtlich </a:t>
            </a:r>
            <a:r>
              <a:rPr lang="de-DE" dirty="0">
                <a:solidFill>
                  <a:prstClr val="black"/>
                </a:solidFill>
              </a:rPr>
              <a:t>beglaubigte Kopie Ihres Zeugnisses der </a:t>
            </a:r>
            <a:r>
              <a:rPr lang="de-DE" dirty="0" smtClean="0">
                <a:solidFill>
                  <a:prstClr val="black"/>
                </a:solidFill>
              </a:rPr>
              <a:t>Hochschulzugangsberechtigung</a:t>
            </a:r>
          </a:p>
          <a:p>
            <a:pPr lvl="0">
              <a:spcBef>
                <a:spcPts val="0"/>
              </a:spcBef>
            </a:pPr>
            <a:r>
              <a:rPr lang="de-DE" dirty="0">
                <a:solidFill>
                  <a:prstClr val="black"/>
                </a:solidFill>
              </a:rPr>
              <a:t> </a:t>
            </a:r>
            <a:r>
              <a:rPr lang="de-DE" dirty="0" smtClean="0">
                <a:solidFill>
                  <a:prstClr val="black"/>
                </a:solidFill>
              </a:rPr>
              <a:t>      (</a:t>
            </a:r>
            <a:r>
              <a:rPr lang="de-DE" dirty="0">
                <a:solidFill>
                  <a:prstClr val="black"/>
                </a:solidFill>
              </a:rPr>
              <a:t>z. B. Allgemeine Hochschulreife (Abitur), Fachhochschulreife (Fachabitur</a:t>
            </a:r>
            <a:r>
              <a:rPr lang="de-DE" dirty="0" smtClean="0">
                <a:solidFill>
                  <a:prstClr val="black"/>
                </a:solidFill>
              </a:rPr>
              <a:t>))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de-DE" dirty="0" smtClean="0">
                <a:solidFill>
                  <a:prstClr val="black"/>
                </a:solidFill>
              </a:rPr>
              <a:t>Nachweis der Krankenversicherung ("Versi­che­rungs­be­stä­ti­gung für Hoch­schule")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de-DE" dirty="0" smtClean="0">
                <a:solidFill>
                  <a:prstClr val="black"/>
                </a:solidFill>
              </a:rPr>
              <a:t>Porträt-Foto</a:t>
            </a:r>
          </a:p>
          <a:p>
            <a:pPr lvl="0"/>
            <a:endParaRPr lang="de-DE" dirty="0">
              <a:solidFill>
                <a:prstClr val="black"/>
              </a:solidFill>
            </a:endParaRPr>
          </a:p>
          <a:p>
            <a:pPr lvl="0"/>
            <a:r>
              <a:rPr lang="de-DE" b="1" dirty="0" smtClean="0">
                <a:solidFill>
                  <a:prstClr val="black"/>
                </a:solidFill>
              </a:rPr>
              <a:t>Be­wer­bungs­frist: 01.06.2023 – 01.09.2023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47CF63A-386E-754E-BC82-B9F3CAD94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/>
              <a:t>1. </a:t>
            </a:r>
            <a:r>
              <a:rPr lang="de-DE" sz="2000" dirty="0" smtClean="0"/>
              <a:t>Wie läuft das Bewerbungsverfahren?</a:t>
            </a:r>
            <a:endParaRPr lang="de-DE" sz="20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F594B65-34A6-1744-A6A0-C3D14AC5CC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Schnupperstudium  </a:t>
            </a:r>
            <a:r>
              <a:rPr lang="de-DE" dirty="0"/>
              <a:t>Fachbereich 05  | </a:t>
            </a:r>
          </a:p>
        </p:txBody>
      </p:sp>
    </p:spTree>
    <p:extLst>
      <p:ext uri="{BB962C8B-B14F-4D97-AF65-F5344CB8AC3E}">
        <p14:creationId xmlns:p14="http://schemas.microsoft.com/office/powerpoint/2010/main" val="395708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3444EB2-2E91-0648-BA67-7BC23507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3704734"/>
            <a:ext cx="7782214" cy="273378"/>
          </a:xfrm>
        </p:spPr>
        <p:txBody>
          <a:bodyPr/>
          <a:lstStyle/>
          <a:p>
            <a:pPr lvl="0"/>
            <a:endParaRPr lang="de-DE" dirty="0">
              <a:solidFill>
                <a:prstClr val="black"/>
              </a:solidFill>
            </a:endParaRPr>
          </a:p>
          <a:p>
            <a:pPr lvl="0"/>
            <a:endParaRPr lang="de-DE" dirty="0">
              <a:solidFill>
                <a:prstClr val="black"/>
              </a:solidFill>
            </a:endParaRPr>
          </a:p>
          <a:p>
            <a:pPr lvl="0"/>
            <a:r>
              <a:rPr lang="de-DE" dirty="0">
                <a:solidFill>
                  <a:prstClr val="black"/>
                </a:solidFill>
              </a:rPr>
              <a:t>	</a:t>
            </a:r>
          </a:p>
          <a:p>
            <a:pPr lvl="0"/>
            <a:endParaRPr lang="de-DE" dirty="0" smtClean="0">
              <a:solidFill>
                <a:prstClr val="black"/>
              </a:solidFill>
            </a:endParaRPr>
          </a:p>
          <a:p>
            <a:pPr lvl="0"/>
            <a:endParaRPr lang="de-DE" dirty="0">
              <a:solidFill>
                <a:prstClr val="black"/>
              </a:solidFill>
            </a:endParaRPr>
          </a:p>
          <a:p>
            <a:pPr lvl="0"/>
            <a:r>
              <a:rPr lang="de-DE" dirty="0">
                <a:solidFill>
                  <a:prstClr val="black"/>
                </a:solidFill>
              </a:rPr>
              <a:t>	</a:t>
            </a:r>
            <a:endParaRPr lang="de-DE" dirty="0" smtClean="0">
              <a:solidFill>
                <a:prstClr val="black"/>
              </a:solidFill>
            </a:endParaRPr>
          </a:p>
          <a:p>
            <a:pPr lvl="0"/>
            <a:r>
              <a:rPr lang="de-DE" sz="1400" b="1" dirty="0" smtClean="0">
                <a:solidFill>
                  <a:srgbClr val="00B050"/>
                </a:solidFill>
                <a:hlinkClick r:id="rId2"/>
              </a:rPr>
              <a:t>https</a:t>
            </a:r>
            <a:r>
              <a:rPr lang="de-DE" sz="1400" b="1" dirty="0">
                <a:solidFill>
                  <a:srgbClr val="00B050"/>
                </a:solidFill>
                <a:hlinkClick r:id="rId2"/>
              </a:rPr>
              <a:t>://</a:t>
            </a:r>
            <a:r>
              <a:rPr lang="de-DE" sz="1400" b="1" dirty="0" smtClean="0">
                <a:solidFill>
                  <a:srgbClr val="00B050"/>
                </a:solidFill>
                <a:hlinkClick r:id="rId2"/>
              </a:rPr>
              <a:t>uni-kassel.cloud.panopto.eu/Panopto/Pages/Viewer.aspx?id=34854186-5e8e-4c71-a6f5-aebd007ab21c</a:t>
            </a:r>
            <a:r>
              <a:rPr lang="de-DE" sz="1400" b="1" dirty="0" smtClean="0">
                <a:solidFill>
                  <a:srgbClr val="00B050"/>
                </a:solidFill>
              </a:rPr>
              <a:t> </a:t>
            </a:r>
            <a:endParaRPr lang="de-DE" sz="1400" dirty="0">
              <a:solidFill>
                <a:prstClr val="black"/>
              </a:solidFill>
            </a:endParaRPr>
          </a:p>
          <a:p>
            <a:pPr lvl="0"/>
            <a:endParaRPr lang="de-DE" dirty="0">
              <a:solidFill>
                <a:prstClr val="black"/>
              </a:solidFill>
            </a:endParaRPr>
          </a:p>
          <a:p>
            <a:pPr marL="285750" lvl="0" indent="-285750">
              <a:buFontTx/>
              <a:buChar char="-"/>
            </a:pP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47CF63A-386E-754E-BC82-B9F3CAD94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9" y="1268413"/>
            <a:ext cx="7301923" cy="574978"/>
          </a:xfrm>
        </p:spPr>
        <p:txBody>
          <a:bodyPr/>
          <a:lstStyle/>
          <a:p>
            <a:r>
              <a:rPr lang="de-DE" sz="2000" dirty="0" smtClean="0"/>
              <a:t>Orientierungstage am FB Gesellschaftswissenschaften</a:t>
            </a:r>
            <a:endParaRPr lang="de-DE" sz="20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F594B65-34A6-1744-A6A0-C3D14AC5CC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Schnupperstudium </a:t>
            </a:r>
            <a:r>
              <a:rPr lang="de-DE" dirty="0"/>
              <a:t>|  Fachbereich 05  |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/>
          <a:srcRect l="19765" t="22680" r="11717" b="9850"/>
          <a:stretch/>
        </p:blipFill>
        <p:spPr>
          <a:xfrm>
            <a:off x="794327" y="1640407"/>
            <a:ext cx="7453746" cy="412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91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3444EB2-2E91-0648-BA67-7BC23507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498" y="771787"/>
            <a:ext cx="6516688" cy="3749234"/>
          </a:xfrm>
        </p:spPr>
        <p:txBody>
          <a:bodyPr/>
          <a:lstStyle/>
          <a:p>
            <a:pPr lvl="0"/>
            <a:r>
              <a:rPr lang="de-DE" sz="1800" b="1" dirty="0" smtClean="0">
                <a:solidFill>
                  <a:prstClr val="black"/>
                </a:solidFill>
              </a:rPr>
              <a:t>Beispielstundenplan Politik:</a:t>
            </a:r>
          </a:p>
          <a:p>
            <a:pPr lvl="0"/>
            <a:endParaRPr lang="de-DE" sz="1800" b="1" dirty="0" smtClean="0">
              <a:solidFill>
                <a:prstClr val="black"/>
              </a:solidFill>
            </a:endParaRPr>
          </a:p>
          <a:p>
            <a:pPr lvl="0"/>
            <a:endParaRPr lang="de-DE" sz="1800" b="1" dirty="0">
              <a:solidFill>
                <a:prstClr val="black"/>
              </a:solidFill>
            </a:endParaRPr>
          </a:p>
          <a:p>
            <a:pPr marL="285750" lvl="0" indent="-285750">
              <a:buFontTx/>
              <a:buChar char="-"/>
            </a:pP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F594B65-34A6-1744-A6A0-C3D14AC5CC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Schnupperstudium </a:t>
            </a:r>
            <a:r>
              <a:rPr lang="de-DE" dirty="0"/>
              <a:t>|  Fachbereich 05  | 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34" y="1154517"/>
            <a:ext cx="7132320" cy="504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64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3444EB2-2E91-0648-BA67-7BC23507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830" y="916198"/>
            <a:ext cx="6516688" cy="3749234"/>
          </a:xfrm>
        </p:spPr>
        <p:txBody>
          <a:bodyPr/>
          <a:lstStyle/>
          <a:p>
            <a:pPr lvl="0"/>
            <a:r>
              <a:rPr lang="de-DE" sz="1800" b="1" dirty="0" smtClean="0">
                <a:solidFill>
                  <a:prstClr val="black"/>
                </a:solidFill>
              </a:rPr>
              <a:t>Beispielstundenplan Geschichte:</a:t>
            </a:r>
          </a:p>
          <a:p>
            <a:pPr lvl="0"/>
            <a:endParaRPr lang="de-DE" sz="1800" b="1" dirty="0" smtClean="0">
              <a:solidFill>
                <a:prstClr val="black"/>
              </a:solidFill>
            </a:endParaRPr>
          </a:p>
          <a:p>
            <a:pPr lvl="0"/>
            <a:endParaRPr lang="de-DE" sz="1800" b="1" dirty="0">
              <a:solidFill>
                <a:prstClr val="black"/>
              </a:solidFill>
            </a:endParaRPr>
          </a:p>
          <a:p>
            <a:pPr marL="285750" lvl="0" indent="-285750">
              <a:buFontTx/>
              <a:buChar char="-"/>
            </a:pP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F594B65-34A6-1744-A6A0-C3D14AC5CC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Schnupperstudium </a:t>
            </a:r>
            <a:r>
              <a:rPr lang="de-DE" dirty="0"/>
              <a:t>|  Fachbereich 05  |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56" y="1189537"/>
            <a:ext cx="7689669" cy="543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26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UNI_Kassel">
      <a:dk1>
        <a:sysClr val="windowText" lastClr="000000"/>
      </a:dk1>
      <a:lt1>
        <a:sysClr val="window" lastClr="FFFFFF"/>
      </a:lt1>
      <a:dk2>
        <a:srgbClr val="C7105C"/>
      </a:dk2>
      <a:lt2>
        <a:srgbClr val="DADADA"/>
      </a:lt2>
      <a:accent1>
        <a:srgbClr val="9A0C46"/>
      </a:accent1>
      <a:accent2>
        <a:srgbClr val="5095C8"/>
      </a:accent2>
      <a:accent3>
        <a:srgbClr val="4AAC96"/>
      </a:accent3>
      <a:accent4>
        <a:srgbClr val="EAC372"/>
      </a:accent4>
      <a:accent5>
        <a:srgbClr val="153824"/>
      </a:accent5>
      <a:accent6>
        <a:srgbClr val="C4D20F"/>
      </a:accent6>
      <a:hlink>
        <a:srgbClr val="C7105C"/>
      </a:hlink>
      <a:folHlink>
        <a:srgbClr val="9A0C4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ung Instagram-Kanal-FB05" id="{D7A7AE12-DD48-2C49-8603-B4A08466147A}" vid="{820352A2-8DF8-DD4E-9765-C2EB130E6DBE}"/>
    </a:ext>
  </a:extLst>
</a:theme>
</file>

<file path=ppt/theme/theme2.xml><?xml version="1.0" encoding="utf-8"?>
<a:theme xmlns:a="http://schemas.openxmlformats.org/drawingml/2006/main" name="Design1">
  <a:themeElements>
    <a:clrScheme name="UNIK 2021">
      <a:dk1>
        <a:srgbClr val="000000"/>
      </a:dk1>
      <a:lt1>
        <a:srgbClr val="FFFFFF"/>
      </a:lt1>
      <a:dk2>
        <a:srgbClr val="575757"/>
      </a:dk2>
      <a:lt2>
        <a:srgbClr val="D5D5D5"/>
      </a:lt2>
      <a:accent1>
        <a:srgbClr val="D9005B"/>
      </a:accent1>
      <a:accent2>
        <a:srgbClr val="49AC96"/>
      </a:accent2>
      <a:accent3>
        <a:srgbClr val="919191"/>
      </a:accent3>
      <a:accent4>
        <a:srgbClr val="EAC371"/>
      </a:accent4>
      <a:accent5>
        <a:srgbClr val="D9005B"/>
      </a:accent5>
      <a:accent6>
        <a:srgbClr val="C3D20F"/>
      </a:accent6>
      <a:hlink>
        <a:srgbClr val="5095C8"/>
      </a:hlink>
      <a:folHlink>
        <a:srgbClr val="990D4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1" id="{D1BBCB8F-5AE7-DA44-A6FF-CB9C2C45E0F9}" vid="{84A5A210-E1F4-BD45-BB02-76BC9F04B78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0</TotalTime>
  <Words>342</Words>
  <Application>Microsoft Office PowerPoint</Application>
  <PresentationFormat>Bildschirmpräsentation (4:3)</PresentationFormat>
  <Paragraphs>82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16</vt:i4>
      </vt:variant>
    </vt:vector>
  </HeadingPairs>
  <TitlesOfParts>
    <vt:vector size="22" baseType="lpstr">
      <vt:lpstr>Arial</vt:lpstr>
      <vt:lpstr>Calibri</vt:lpstr>
      <vt:lpstr>Symbol</vt:lpstr>
      <vt:lpstr>Wingdings</vt:lpstr>
      <vt:lpstr>Office</vt:lpstr>
      <vt:lpstr>Design1</vt:lpstr>
      <vt:lpstr>Schnupperstudium 23.-27.Januar 23 am FB05</vt:lpstr>
      <vt:lpstr>Inhalt</vt:lpstr>
      <vt:lpstr>STUDIUM UND LEHRE</vt:lpstr>
      <vt:lpstr>Am Fachbereich Gesellschaftswissenschaften</vt:lpstr>
      <vt:lpstr>https://www.studieren-in-kassel.info/ </vt:lpstr>
      <vt:lpstr>1. Wie läuft das Bewerbungsverfahren?</vt:lpstr>
      <vt:lpstr>Orientierungstage am FB Gesellschaftswissenschaften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Praktikum und Beruf? </vt:lpstr>
      <vt:lpstr>Ich hoffe es hat euch gefallen!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Social-Media-Strategie FB05</dc:title>
  <dc:creator>Microsoft Office User</dc:creator>
  <cp:lastModifiedBy>Schöttner, Tanja</cp:lastModifiedBy>
  <cp:revision>70</cp:revision>
  <dcterms:created xsi:type="dcterms:W3CDTF">2021-05-26T12:28:36Z</dcterms:created>
  <dcterms:modified xsi:type="dcterms:W3CDTF">2023-01-19T10:32:54Z</dcterms:modified>
</cp:coreProperties>
</file>