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12" r:id="rId3"/>
    <p:sldId id="334" r:id="rId4"/>
    <p:sldId id="336" r:id="rId5"/>
    <p:sldId id="335" r:id="rId6"/>
    <p:sldId id="337" r:id="rId7"/>
    <p:sldId id="338" r:id="rId8"/>
    <p:sldId id="339" r:id="rId9"/>
    <p:sldId id="333" r:id="rId10"/>
    <p:sldId id="340" r:id="rId11"/>
    <p:sldId id="345" r:id="rId12"/>
    <p:sldId id="341" r:id="rId13"/>
    <p:sldId id="328" r:id="rId14"/>
    <p:sldId id="342" r:id="rId15"/>
    <p:sldId id="329" r:id="rId16"/>
    <p:sldId id="343" r:id="rId17"/>
    <p:sldId id="332" r:id="rId18"/>
    <p:sldId id="331" r:id="rId19"/>
    <p:sldId id="344" r:id="rId20"/>
    <p:sldId id="346" r:id="rId21"/>
    <p:sldId id="347" r:id="rId22"/>
  </p:sldIdLst>
  <p:sldSz cx="9144000" cy="6858000" type="screen4x3"/>
  <p:notesSz cx="7099300" cy="10234613"/>
  <p:defaultTextStyle>
    <a:defPPr>
      <a:defRPr lang="de-CH"/>
    </a:defPPr>
    <a:lvl1pPr algn="l" rtl="0" fontAlgn="base">
      <a:spcBef>
        <a:spcPct val="0"/>
      </a:spcBef>
      <a:spcAft>
        <a:spcPct val="0"/>
      </a:spcAft>
      <a:defRPr sz="1700" kern="1200">
        <a:solidFill>
          <a:schemeClr val="tx1"/>
        </a:solidFill>
        <a:latin typeface="Arial" charset="0"/>
        <a:ea typeface="ＭＳ Ｐゴシック" charset="0"/>
        <a:cs typeface="Arial" charset="0"/>
      </a:defRPr>
    </a:lvl1pPr>
    <a:lvl2pPr marL="457200" algn="l" rtl="0" fontAlgn="base">
      <a:spcBef>
        <a:spcPct val="0"/>
      </a:spcBef>
      <a:spcAft>
        <a:spcPct val="0"/>
      </a:spcAft>
      <a:defRPr sz="17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17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17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1700" kern="1200">
        <a:solidFill>
          <a:schemeClr val="tx1"/>
        </a:solidFill>
        <a:latin typeface="Arial" charset="0"/>
        <a:ea typeface="ＭＳ Ｐゴシック" charset="0"/>
        <a:cs typeface="Arial" charset="0"/>
      </a:defRPr>
    </a:lvl5pPr>
    <a:lvl6pPr marL="2286000" algn="l" defTabSz="457200" rtl="0" eaLnBrk="1" latinLnBrk="0" hangingPunct="1">
      <a:defRPr sz="1700" kern="1200">
        <a:solidFill>
          <a:schemeClr val="tx1"/>
        </a:solidFill>
        <a:latin typeface="Arial" charset="0"/>
        <a:ea typeface="ＭＳ Ｐゴシック" charset="0"/>
        <a:cs typeface="Arial" charset="0"/>
      </a:defRPr>
    </a:lvl6pPr>
    <a:lvl7pPr marL="2743200" algn="l" defTabSz="457200" rtl="0" eaLnBrk="1" latinLnBrk="0" hangingPunct="1">
      <a:defRPr sz="1700" kern="1200">
        <a:solidFill>
          <a:schemeClr val="tx1"/>
        </a:solidFill>
        <a:latin typeface="Arial" charset="0"/>
        <a:ea typeface="ＭＳ Ｐゴシック" charset="0"/>
        <a:cs typeface="Arial" charset="0"/>
      </a:defRPr>
    </a:lvl7pPr>
    <a:lvl8pPr marL="3200400" algn="l" defTabSz="457200" rtl="0" eaLnBrk="1" latinLnBrk="0" hangingPunct="1">
      <a:defRPr sz="1700" kern="1200">
        <a:solidFill>
          <a:schemeClr val="tx1"/>
        </a:solidFill>
        <a:latin typeface="Arial" charset="0"/>
        <a:ea typeface="ＭＳ Ｐゴシック" charset="0"/>
        <a:cs typeface="Arial" charset="0"/>
      </a:defRPr>
    </a:lvl8pPr>
    <a:lvl9pPr marL="3657600" algn="l" defTabSz="457200" rtl="0" eaLnBrk="1" latinLnBrk="0" hangingPunct="1">
      <a:defRPr sz="1700"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816">
          <p15:clr>
            <a:srgbClr val="A4A3A4"/>
          </p15:clr>
        </p15:guide>
        <p15:guide id="2" orient="horz" pos="1392">
          <p15:clr>
            <a:srgbClr val="A4A3A4"/>
          </p15:clr>
        </p15:guide>
        <p15:guide id="3" orient="horz" pos="3840">
          <p15:clr>
            <a:srgbClr val="A4A3A4"/>
          </p15:clr>
        </p15:guide>
        <p15:guide id="4" pos="5184">
          <p15:clr>
            <a:srgbClr val="A4A3A4"/>
          </p15:clr>
        </p15:guide>
        <p15:guide id="5"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8" autoAdjust="0"/>
    <p:restoredTop sz="94682" autoAdjust="0"/>
  </p:normalViewPr>
  <p:slideViewPr>
    <p:cSldViewPr snapToObjects="1">
      <p:cViewPr varScale="1">
        <p:scale>
          <a:sx n="99" d="100"/>
          <a:sy n="99" d="100"/>
        </p:scale>
        <p:origin x="1896" y="78"/>
      </p:cViewPr>
      <p:guideLst>
        <p:guide orient="horz" pos="816"/>
        <p:guide orient="horz" pos="1392"/>
        <p:guide orient="horz" pos="3840"/>
        <p:guide pos="518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012" cy="510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39" tIns="49520" rIns="99039" bIns="49520" numCol="1" anchor="t" anchorCtr="0" compatLnSpc="1">
            <a:prstTxWarp prst="textNoShape">
              <a:avLst/>
            </a:prstTxWarp>
          </a:bodyPr>
          <a:lstStyle>
            <a:lvl1pPr defTabSz="990281">
              <a:defRPr sz="1300"/>
            </a:lvl1pPr>
          </a:lstStyle>
          <a:p>
            <a:endParaRPr lang="de-CH"/>
          </a:p>
        </p:txBody>
      </p:sp>
      <p:sp>
        <p:nvSpPr>
          <p:cNvPr id="5123" name="Rectangle 3"/>
          <p:cNvSpPr>
            <a:spLocks noGrp="1" noChangeArrowheads="1"/>
          </p:cNvSpPr>
          <p:nvPr>
            <p:ph type="dt" idx="1"/>
          </p:nvPr>
        </p:nvSpPr>
        <p:spPr bwMode="auto">
          <a:xfrm>
            <a:off x="4021529" y="0"/>
            <a:ext cx="3076012" cy="510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39" tIns="49520" rIns="99039" bIns="49520" numCol="1" anchor="t" anchorCtr="0" compatLnSpc="1">
            <a:prstTxWarp prst="textNoShape">
              <a:avLst/>
            </a:prstTxWarp>
          </a:bodyPr>
          <a:lstStyle>
            <a:lvl1pPr algn="r" defTabSz="990281">
              <a:defRPr sz="1300"/>
            </a:lvl1pPr>
          </a:lstStyle>
          <a:p>
            <a:endParaRPr lang="de-CH"/>
          </a:p>
        </p:txBody>
      </p:sp>
      <p:sp>
        <p:nvSpPr>
          <p:cNvPr id="5124" name="Rectangle 4"/>
          <p:cNvSpPr>
            <a:spLocks noGrp="1" noRot="1" noChangeAspect="1" noChangeArrowheads="1" noTextEdit="1"/>
          </p:cNvSpPr>
          <p:nvPr>
            <p:ph type="sldImg" idx="2"/>
          </p:nvPr>
        </p:nvSpPr>
        <p:spPr bwMode="auto">
          <a:xfrm>
            <a:off x="993775" y="768350"/>
            <a:ext cx="5113338"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709579" y="4861068"/>
            <a:ext cx="5680144" cy="4604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39" tIns="49520" rIns="99039" bIns="49520" numCol="1" anchor="t" anchorCtr="0" compatLnSpc="1">
            <a:prstTxWarp prst="textNoShape">
              <a:avLst/>
            </a:prstTxWarp>
          </a:bodyPr>
          <a:lstStyle/>
          <a:p>
            <a:pPr lvl="0"/>
            <a:r>
              <a:rPr lang="de-CH"/>
              <a:t>Textmasterformate durch Klicken bearbeiten</a:t>
            </a:r>
          </a:p>
          <a:p>
            <a:pPr lvl="1"/>
            <a:r>
              <a:rPr lang="de-CH"/>
              <a:t>Zweite Ebene</a:t>
            </a:r>
          </a:p>
          <a:p>
            <a:pPr lvl="2"/>
            <a:r>
              <a:rPr lang="de-CH"/>
              <a:t>Dritte Ebene</a:t>
            </a:r>
          </a:p>
          <a:p>
            <a:pPr lvl="3"/>
            <a:r>
              <a:rPr lang="de-CH"/>
              <a:t>Vierte Ebene</a:t>
            </a:r>
          </a:p>
          <a:p>
            <a:pPr lvl="4"/>
            <a:r>
              <a:rPr lang="de-CH"/>
              <a:t>Fünfte Ebene</a:t>
            </a:r>
          </a:p>
        </p:txBody>
      </p:sp>
      <p:sp>
        <p:nvSpPr>
          <p:cNvPr id="5126" name="Rectangle 6"/>
          <p:cNvSpPr>
            <a:spLocks noGrp="1" noChangeArrowheads="1"/>
          </p:cNvSpPr>
          <p:nvPr>
            <p:ph type="ftr" sz="quarter" idx="4"/>
          </p:nvPr>
        </p:nvSpPr>
        <p:spPr bwMode="auto">
          <a:xfrm>
            <a:off x="0" y="9722134"/>
            <a:ext cx="3076012" cy="510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39" tIns="49520" rIns="99039" bIns="49520" numCol="1" anchor="b" anchorCtr="0" compatLnSpc="1">
            <a:prstTxWarp prst="textNoShape">
              <a:avLst/>
            </a:prstTxWarp>
          </a:bodyPr>
          <a:lstStyle>
            <a:lvl1pPr defTabSz="990281">
              <a:defRPr sz="1300"/>
            </a:lvl1pPr>
          </a:lstStyle>
          <a:p>
            <a:endParaRPr lang="de-CH"/>
          </a:p>
        </p:txBody>
      </p:sp>
      <p:sp>
        <p:nvSpPr>
          <p:cNvPr id="5127" name="Rectangle 7"/>
          <p:cNvSpPr>
            <a:spLocks noGrp="1" noChangeArrowheads="1"/>
          </p:cNvSpPr>
          <p:nvPr>
            <p:ph type="sldNum" sz="quarter" idx="5"/>
          </p:nvPr>
        </p:nvSpPr>
        <p:spPr bwMode="auto">
          <a:xfrm>
            <a:off x="4021529" y="9722134"/>
            <a:ext cx="3076012" cy="510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39" tIns="49520" rIns="99039" bIns="49520" numCol="1" anchor="b" anchorCtr="0" compatLnSpc="1">
            <a:prstTxWarp prst="textNoShape">
              <a:avLst/>
            </a:prstTxWarp>
          </a:bodyPr>
          <a:lstStyle>
            <a:lvl1pPr algn="r" defTabSz="990281">
              <a:defRPr sz="1300"/>
            </a:lvl1pPr>
          </a:lstStyle>
          <a:p>
            <a:fld id="{54E7F490-E965-9B42-AE49-DA4BC6E663B1}" type="slidenum">
              <a:rPr lang="de-CH"/>
              <a:pPr/>
              <a:t>‹Nr.›</a:t>
            </a:fld>
            <a:endParaRPr lang="de-CH"/>
          </a:p>
        </p:txBody>
      </p:sp>
    </p:spTree>
    <p:extLst>
      <p:ext uri="{BB962C8B-B14F-4D97-AF65-F5344CB8AC3E}">
        <p14:creationId xmlns:p14="http://schemas.microsoft.com/office/powerpoint/2010/main" val="4984389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1</a:t>
            </a:fld>
            <a:endParaRPr lang="de-CH"/>
          </a:p>
        </p:txBody>
      </p:sp>
    </p:spTree>
    <p:extLst>
      <p:ext uri="{BB962C8B-B14F-4D97-AF65-F5344CB8AC3E}">
        <p14:creationId xmlns:p14="http://schemas.microsoft.com/office/powerpoint/2010/main" val="3923286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10</a:t>
            </a:fld>
            <a:endParaRPr lang="de-CH"/>
          </a:p>
        </p:txBody>
      </p:sp>
    </p:spTree>
    <p:extLst>
      <p:ext uri="{BB962C8B-B14F-4D97-AF65-F5344CB8AC3E}">
        <p14:creationId xmlns:p14="http://schemas.microsoft.com/office/powerpoint/2010/main" val="2116465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11</a:t>
            </a:fld>
            <a:endParaRPr lang="de-CH"/>
          </a:p>
        </p:txBody>
      </p:sp>
    </p:spTree>
    <p:extLst>
      <p:ext uri="{BB962C8B-B14F-4D97-AF65-F5344CB8AC3E}">
        <p14:creationId xmlns:p14="http://schemas.microsoft.com/office/powerpoint/2010/main" val="2116465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12</a:t>
            </a:fld>
            <a:endParaRPr lang="de-CH"/>
          </a:p>
        </p:txBody>
      </p:sp>
    </p:spTree>
    <p:extLst>
      <p:ext uri="{BB962C8B-B14F-4D97-AF65-F5344CB8AC3E}">
        <p14:creationId xmlns:p14="http://schemas.microsoft.com/office/powerpoint/2010/main" val="2116465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13</a:t>
            </a:fld>
            <a:endParaRPr lang="de-CH"/>
          </a:p>
        </p:txBody>
      </p:sp>
    </p:spTree>
    <p:extLst>
      <p:ext uri="{BB962C8B-B14F-4D97-AF65-F5344CB8AC3E}">
        <p14:creationId xmlns:p14="http://schemas.microsoft.com/office/powerpoint/2010/main" val="2669207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14</a:t>
            </a:fld>
            <a:endParaRPr lang="de-CH"/>
          </a:p>
        </p:txBody>
      </p:sp>
    </p:spTree>
    <p:extLst>
      <p:ext uri="{BB962C8B-B14F-4D97-AF65-F5344CB8AC3E}">
        <p14:creationId xmlns:p14="http://schemas.microsoft.com/office/powerpoint/2010/main" val="2116465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15</a:t>
            </a:fld>
            <a:endParaRPr lang="de-CH"/>
          </a:p>
        </p:txBody>
      </p:sp>
    </p:spTree>
    <p:extLst>
      <p:ext uri="{BB962C8B-B14F-4D97-AF65-F5344CB8AC3E}">
        <p14:creationId xmlns:p14="http://schemas.microsoft.com/office/powerpoint/2010/main" val="1569348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16</a:t>
            </a:fld>
            <a:endParaRPr lang="de-CH"/>
          </a:p>
        </p:txBody>
      </p:sp>
    </p:spTree>
    <p:extLst>
      <p:ext uri="{BB962C8B-B14F-4D97-AF65-F5344CB8AC3E}">
        <p14:creationId xmlns:p14="http://schemas.microsoft.com/office/powerpoint/2010/main" val="2116465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17</a:t>
            </a:fld>
            <a:endParaRPr lang="de-CH"/>
          </a:p>
        </p:txBody>
      </p:sp>
    </p:spTree>
    <p:extLst>
      <p:ext uri="{BB962C8B-B14F-4D97-AF65-F5344CB8AC3E}">
        <p14:creationId xmlns:p14="http://schemas.microsoft.com/office/powerpoint/2010/main" val="2446463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18</a:t>
            </a:fld>
            <a:endParaRPr lang="de-CH"/>
          </a:p>
        </p:txBody>
      </p:sp>
    </p:spTree>
    <p:extLst>
      <p:ext uri="{BB962C8B-B14F-4D97-AF65-F5344CB8AC3E}">
        <p14:creationId xmlns:p14="http://schemas.microsoft.com/office/powerpoint/2010/main" val="1658379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19</a:t>
            </a:fld>
            <a:endParaRPr lang="de-CH"/>
          </a:p>
        </p:txBody>
      </p:sp>
    </p:spTree>
    <p:extLst>
      <p:ext uri="{BB962C8B-B14F-4D97-AF65-F5344CB8AC3E}">
        <p14:creationId xmlns:p14="http://schemas.microsoft.com/office/powerpoint/2010/main" val="165837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2</a:t>
            </a:fld>
            <a:endParaRPr lang="de-CH"/>
          </a:p>
        </p:txBody>
      </p:sp>
    </p:spTree>
    <p:extLst>
      <p:ext uri="{BB962C8B-B14F-4D97-AF65-F5344CB8AC3E}">
        <p14:creationId xmlns:p14="http://schemas.microsoft.com/office/powerpoint/2010/main" val="2116465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20</a:t>
            </a:fld>
            <a:endParaRPr lang="de-CH"/>
          </a:p>
        </p:txBody>
      </p:sp>
    </p:spTree>
    <p:extLst>
      <p:ext uri="{BB962C8B-B14F-4D97-AF65-F5344CB8AC3E}">
        <p14:creationId xmlns:p14="http://schemas.microsoft.com/office/powerpoint/2010/main" val="1658379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21</a:t>
            </a:fld>
            <a:endParaRPr lang="de-CH"/>
          </a:p>
        </p:txBody>
      </p:sp>
    </p:spTree>
    <p:extLst>
      <p:ext uri="{BB962C8B-B14F-4D97-AF65-F5344CB8AC3E}">
        <p14:creationId xmlns:p14="http://schemas.microsoft.com/office/powerpoint/2010/main" val="165837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3</a:t>
            </a:fld>
            <a:endParaRPr lang="de-CH"/>
          </a:p>
        </p:txBody>
      </p:sp>
    </p:spTree>
    <p:extLst>
      <p:ext uri="{BB962C8B-B14F-4D97-AF65-F5344CB8AC3E}">
        <p14:creationId xmlns:p14="http://schemas.microsoft.com/office/powerpoint/2010/main" val="2116465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4</a:t>
            </a:fld>
            <a:endParaRPr lang="de-CH"/>
          </a:p>
        </p:txBody>
      </p:sp>
    </p:spTree>
    <p:extLst>
      <p:ext uri="{BB962C8B-B14F-4D97-AF65-F5344CB8AC3E}">
        <p14:creationId xmlns:p14="http://schemas.microsoft.com/office/powerpoint/2010/main" val="211646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5</a:t>
            </a:fld>
            <a:endParaRPr lang="de-CH"/>
          </a:p>
        </p:txBody>
      </p:sp>
    </p:spTree>
    <p:extLst>
      <p:ext uri="{BB962C8B-B14F-4D97-AF65-F5344CB8AC3E}">
        <p14:creationId xmlns:p14="http://schemas.microsoft.com/office/powerpoint/2010/main" val="2116465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6</a:t>
            </a:fld>
            <a:endParaRPr lang="de-CH"/>
          </a:p>
        </p:txBody>
      </p:sp>
    </p:spTree>
    <p:extLst>
      <p:ext uri="{BB962C8B-B14F-4D97-AF65-F5344CB8AC3E}">
        <p14:creationId xmlns:p14="http://schemas.microsoft.com/office/powerpoint/2010/main" val="2116465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7</a:t>
            </a:fld>
            <a:endParaRPr lang="de-CH"/>
          </a:p>
        </p:txBody>
      </p:sp>
    </p:spTree>
    <p:extLst>
      <p:ext uri="{BB962C8B-B14F-4D97-AF65-F5344CB8AC3E}">
        <p14:creationId xmlns:p14="http://schemas.microsoft.com/office/powerpoint/2010/main" val="2116465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8</a:t>
            </a:fld>
            <a:endParaRPr lang="de-CH"/>
          </a:p>
        </p:txBody>
      </p:sp>
    </p:spTree>
    <p:extLst>
      <p:ext uri="{BB962C8B-B14F-4D97-AF65-F5344CB8AC3E}">
        <p14:creationId xmlns:p14="http://schemas.microsoft.com/office/powerpoint/2010/main" val="2116465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54E7F490-E965-9B42-AE49-DA4BC6E663B1}" type="slidenum">
              <a:rPr lang="de-CH" smtClean="0"/>
              <a:pPr/>
              <a:t>9</a:t>
            </a:fld>
            <a:endParaRPr lang="de-CH"/>
          </a:p>
        </p:txBody>
      </p:sp>
    </p:spTree>
    <p:extLst>
      <p:ext uri="{BB962C8B-B14F-4D97-AF65-F5344CB8AC3E}">
        <p14:creationId xmlns:p14="http://schemas.microsoft.com/office/powerpoint/2010/main" val="2116465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00113" y="1989138"/>
            <a:ext cx="7343775" cy="1295400"/>
          </a:xfrm>
        </p:spPr>
        <p:txBody>
          <a:bodyPr/>
          <a:lstStyle>
            <a:lvl1pPr>
              <a:defRPr sz="3900"/>
            </a:lvl1pPr>
          </a:lstStyle>
          <a:p>
            <a:pPr lvl="0"/>
            <a:r>
              <a:rPr lang="de-DE" noProof="0" smtClean="0"/>
              <a:t>Titelmasterformat durch Klicken bearbeiten</a:t>
            </a:r>
            <a:endParaRPr lang="de-CH" noProof="0" smtClean="0"/>
          </a:p>
        </p:txBody>
      </p:sp>
      <p:sp>
        <p:nvSpPr>
          <p:cNvPr id="4099" name="Rectangle 3"/>
          <p:cNvSpPr>
            <a:spLocks noGrp="1" noChangeArrowheads="1"/>
          </p:cNvSpPr>
          <p:nvPr>
            <p:ph type="subTitle" idx="1"/>
          </p:nvPr>
        </p:nvSpPr>
        <p:spPr>
          <a:xfrm>
            <a:off x="900113" y="3429000"/>
            <a:ext cx="7343775" cy="1752600"/>
          </a:xfrm>
        </p:spPr>
        <p:txBody>
          <a:bodyPr/>
          <a:lstStyle>
            <a:lvl1pPr>
              <a:defRPr/>
            </a:lvl1pPr>
          </a:lstStyle>
          <a:p>
            <a:pPr lvl="0"/>
            <a:r>
              <a:rPr lang="de-DE" noProof="0" smtClean="0"/>
              <a:t>Formatvorlage des Untertitelmasters durch Klicken bearbeiten</a:t>
            </a:r>
            <a:endParaRPr lang="de-CH" noProof="0" smtClean="0"/>
          </a:p>
        </p:txBody>
      </p:sp>
      <p:sp>
        <p:nvSpPr>
          <p:cNvPr id="4102" name="Rectangle 6"/>
          <p:cNvSpPr>
            <a:spLocks noGrp="1" noChangeArrowheads="1"/>
          </p:cNvSpPr>
          <p:nvPr>
            <p:ph type="sldNum" sz="quarter" idx="4"/>
          </p:nvPr>
        </p:nvSpPr>
        <p:spPr>
          <a:xfrm>
            <a:off x="6399213" y="6524625"/>
            <a:ext cx="1844675" cy="215900"/>
          </a:xfrm>
        </p:spPr>
        <p:txBody>
          <a:bodyPr/>
          <a:lstStyle>
            <a:lvl1pPr>
              <a:defRPr/>
            </a:lvl1pPr>
          </a:lstStyle>
          <a:p>
            <a:r>
              <a:rPr lang="de-CH"/>
              <a:t>Seite </a:t>
            </a:r>
            <a:fld id="{2D7392D4-820E-674E-A73D-B89FF5BCDF2B}" type="slidenum">
              <a:rPr lang="de-CH"/>
              <a:pPr/>
              <a:t>‹Nr.›</a:t>
            </a:fld>
            <a:endParaRPr lang="de-CH"/>
          </a:p>
        </p:txBody>
      </p:sp>
      <p:sp>
        <p:nvSpPr>
          <p:cNvPr id="4104" name="Line 8"/>
          <p:cNvSpPr>
            <a:spLocks noChangeShapeType="1"/>
          </p:cNvSpPr>
          <p:nvPr/>
        </p:nvSpPr>
        <p:spPr bwMode="auto">
          <a:xfrm>
            <a:off x="0" y="1125538"/>
            <a:ext cx="9144000" cy="0"/>
          </a:xfrm>
          <a:prstGeom prst="line">
            <a:avLst/>
          </a:prstGeom>
          <a:noFill/>
          <a:ln w="1587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p:pic>
        <p:nvPicPr>
          <p:cNvPr id="9" name="Bild 8"/>
          <p:cNvPicPr/>
          <p:nvPr userDrawn="1"/>
        </p:nvPicPr>
        <p:blipFill>
          <a:blip r:embed="rId2">
            <a:extLst>
              <a:ext uri="{28A0092B-C50C-407E-A947-70E740481C1C}">
                <a14:useLocalDpi xmlns:a14="http://schemas.microsoft.com/office/drawing/2010/main" val="0"/>
              </a:ext>
            </a:extLst>
          </a:blip>
          <a:stretch>
            <a:fillRect/>
          </a:stretch>
        </p:blipFill>
        <p:spPr>
          <a:xfrm>
            <a:off x="216000" y="144000"/>
            <a:ext cx="3942080" cy="6121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oliennummernplatzhalter 5"/>
          <p:cNvSpPr>
            <a:spLocks noGrp="1"/>
          </p:cNvSpPr>
          <p:nvPr>
            <p:ph type="sldNum" sz="quarter" idx="12"/>
          </p:nvPr>
        </p:nvSpPr>
        <p:spPr/>
        <p:txBody>
          <a:bodyPr/>
          <a:lstStyle>
            <a:lvl1pPr>
              <a:defRPr/>
            </a:lvl1pPr>
          </a:lstStyle>
          <a:p>
            <a:r>
              <a:rPr lang="de-CH"/>
              <a:t>Seite </a:t>
            </a:r>
            <a:fld id="{E7051C69-781C-F94C-9D02-EB85E2626B4A}" type="slidenum">
              <a:rPr lang="de-CH"/>
              <a:pPr/>
              <a:t>‹Nr.›</a:t>
            </a:fld>
            <a:endParaRPr lang="de-CH"/>
          </a:p>
        </p:txBody>
      </p:sp>
    </p:spTree>
    <p:extLst>
      <p:ext uri="{BB962C8B-B14F-4D97-AF65-F5344CB8AC3E}">
        <p14:creationId xmlns:p14="http://schemas.microsoft.com/office/powerpoint/2010/main" val="376789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08738" y="1268413"/>
            <a:ext cx="1835150" cy="48244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00113" y="1268413"/>
            <a:ext cx="5356225" cy="48244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oliennummernplatzhalter 5"/>
          <p:cNvSpPr>
            <a:spLocks noGrp="1"/>
          </p:cNvSpPr>
          <p:nvPr>
            <p:ph type="sldNum" sz="quarter" idx="12"/>
          </p:nvPr>
        </p:nvSpPr>
        <p:spPr/>
        <p:txBody>
          <a:bodyPr/>
          <a:lstStyle>
            <a:lvl1pPr>
              <a:defRPr/>
            </a:lvl1pPr>
          </a:lstStyle>
          <a:p>
            <a:r>
              <a:rPr lang="de-CH"/>
              <a:t>Seite </a:t>
            </a:r>
            <a:fld id="{F3EFF187-270C-5D4F-96D3-459B571913A0}" type="slidenum">
              <a:rPr lang="de-CH"/>
              <a:pPr/>
              <a:t>‹Nr.›</a:t>
            </a:fld>
            <a:endParaRPr lang="de-CH"/>
          </a:p>
        </p:txBody>
      </p:sp>
    </p:spTree>
    <p:extLst>
      <p:ext uri="{BB962C8B-B14F-4D97-AF65-F5344CB8AC3E}">
        <p14:creationId xmlns:p14="http://schemas.microsoft.com/office/powerpoint/2010/main" val="378883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900113" y="6524625"/>
            <a:ext cx="935037" cy="21590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endParaRPr lang="de-CH" dirty="0" smtClean="0"/>
          </a:p>
          <a:p>
            <a:endParaRPr lang="de-CH" dirty="0"/>
          </a:p>
        </p:txBody>
      </p:sp>
      <p:sp>
        <p:nvSpPr>
          <p:cNvPr id="6" name="Foliennummernplatzhalter 5"/>
          <p:cNvSpPr>
            <a:spLocks noGrp="1"/>
          </p:cNvSpPr>
          <p:nvPr>
            <p:ph type="sldNum" sz="quarter" idx="12"/>
          </p:nvPr>
        </p:nvSpPr>
        <p:spPr/>
        <p:txBody>
          <a:bodyPr/>
          <a:lstStyle>
            <a:lvl1pPr>
              <a:defRPr/>
            </a:lvl1pPr>
          </a:lstStyle>
          <a:p>
            <a:r>
              <a:rPr lang="de-CH"/>
              <a:t>Seite </a:t>
            </a:r>
            <a:fld id="{1C5791B1-6579-0B4D-B06F-613121D36EDE}" type="slidenum">
              <a:rPr lang="de-CH"/>
              <a:pPr/>
              <a:t>‹Nr.›</a:t>
            </a:fld>
            <a:endParaRPr lang="de-CH"/>
          </a:p>
        </p:txBody>
      </p:sp>
    </p:spTree>
    <p:extLst>
      <p:ext uri="{BB962C8B-B14F-4D97-AF65-F5344CB8AC3E}">
        <p14:creationId xmlns:p14="http://schemas.microsoft.com/office/powerpoint/2010/main" val="2133943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6" name="Foliennummernplatzhalter 5"/>
          <p:cNvSpPr>
            <a:spLocks noGrp="1"/>
          </p:cNvSpPr>
          <p:nvPr>
            <p:ph type="sldNum" sz="quarter" idx="12"/>
          </p:nvPr>
        </p:nvSpPr>
        <p:spPr/>
        <p:txBody>
          <a:bodyPr/>
          <a:lstStyle>
            <a:lvl1pPr>
              <a:defRPr/>
            </a:lvl1pPr>
          </a:lstStyle>
          <a:p>
            <a:r>
              <a:rPr lang="de-CH"/>
              <a:t>Seite </a:t>
            </a:r>
            <a:fld id="{FBD1A273-C9B9-504E-B1D1-153B4F848388}" type="slidenum">
              <a:rPr lang="de-CH"/>
              <a:pPr/>
              <a:t>‹Nr.›</a:t>
            </a:fld>
            <a:endParaRPr lang="de-CH"/>
          </a:p>
        </p:txBody>
      </p:sp>
    </p:spTree>
    <p:extLst>
      <p:ext uri="{BB962C8B-B14F-4D97-AF65-F5344CB8AC3E}">
        <p14:creationId xmlns:p14="http://schemas.microsoft.com/office/powerpoint/2010/main" val="3453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00113" y="2205038"/>
            <a:ext cx="3595687"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205038"/>
            <a:ext cx="3595688"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2"/>
          </p:nvPr>
        </p:nvSpPr>
        <p:spPr/>
        <p:txBody>
          <a:bodyPr/>
          <a:lstStyle>
            <a:lvl1pPr>
              <a:defRPr/>
            </a:lvl1pPr>
          </a:lstStyle>
          <a:p>
            <a:r>
              <a:rPr lang="de-CH"/>
              <a:t>Seite </a:t>
            </a:r>
            <a:fld id="{2DE4770F-A338-B342-A5D5-244756632F21}" type="slidenum">
              <a:rPr lang="de-CH"/>
              <a:pPr/>
              <a:t>‹Nr.›</a:t>
            </a:fld>
            <a:endParaRPr lang="de-CH"/>
          </a:p>
        </p:txBody>
      </p:sp>
    </p:spTree>
    <p:extLst>
      <p:ext uri="{BB962C8B-B14F-4D97-AF65-F5344CB8AC3E}">
        <p14:creationId xmlns:p14="http://schemas.microsoft.com/office/powerpoint/2010/main" val="346085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Foliennummernplatzhalter 8"/>
          <p:cNvSpPr>
            <a:spLocks noGrp="1"/>
          </p:cNvSpPr>
          <p:nvPr>
            <p:ph type="sldNum" sz="quarter" idx="12"/>
          </p:nvPr>
        </p:nvSpPr>
        <p:spPr/>
        <p:txBody>
          <a:bodyPr/>
          <a:lstStyle>
            <a:lvl1pPr>
              <a:defRPr/>
            </a:lvl1pPr>
          </a:lstStyle>
          <a:p>
            <a:r>
              <a:rPr lang="de-CH"/>
              <a:t>Seite </a:t>
            </a:r>
            <a:fld id="{297E869C-771E-B945-9516-92117C0EEAD0}" type="slidenum">
              <a:rPr lang="de-CH"/>
              <a:pPr/>
              <a:t>‹Nr.›</a:t>
            </a:fld>
            <a:endParaRPr lang="de-CH"/>
          </a:p>
        </p:txBody>
      </p:sp>
    </p:spTree>
    <p:extLst>
      <p:ext uri="{BB962C8B-B14F-4D97-AF65-F5344CB8AC3E}">
        <p14:creationId xmlns:p14="http://schemas.microsoft.com/office/powerpoint/2010/main" val="295907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liennummernplatzhalter 4"/>
          <p:cNvSpPr>
            <a:spLocks noGrp="1"/>
          </p:cNvSpPr>
          <p:nvPr>
            <p:ph type="sldNum" sz="quarter" idx="12"/>
          </p:nvPr>
        </p:nvSpPr>
        <p:spPr/>
        <p:txBody>
          <a:bodyPr/>
          <a:lstStyle>
            <a:lvl1pPr>
              <a:defRPr/>
            </a:lvl1pPr>
          </a:lstStyle>
          <a:p>
            <a:r>
              <a:rPr lang="de-CH"/>
              <a:t>Seite </a:t>
            </a:r>
            <a:fld id="{25BB1AB0-9216-5944-841B-2A7418D2F24D}" type="slidenum">
              <a:rPr lang="de-CH"/>
              <a:pPr/>
              <a:t>‹Nr.›</a:t>
            </a:fld>
            <a:endParaRPr lang="de-CH"/>
          </a:p>
        </p:txBody>
      </p:sp>
    </p:spTree>
    <p:extLst>
      <p:ext uri="{BB962C8B-B14F-4D97-AF65-F5344CB8AC3E}">
        <p14:creationId xmlns:p14="http://schemas.microsoft.com/office/powerpoint/2010/main" val="69864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lvl1pPr>
              <a:defRPr/>
            </a:lvl1pPr>
          </a:lstStyle>
          <a:p>
            <a:r>
              <a:rPr lang="de-CH"/>
              <a:t>Seite </a:t>
            </a:r>
            <a:fld id="{6DADB232-8830-5A47-BAA5-95C1DE269B83}" type="slidenum">
              <a:rPr lang="de-CH"/>
              <a:pPr/>
              <a:t>‹Nr.›</a:t>
            </a:fld>
            <a:endParaRPr lang="de-CH"/>
          </a:p>
        </p:txBody>
      </p:sp>
    </p:spTree>
    <p:extLst>
      <p:ext uri="{BB962C8B-B14F-4D97-AF65-F5344CB8AC3E}">
        <p14:creationId xmlns:p14="http://schemas.microsoft.com/office/powerpoint/2010/main" val="118112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7" name="Foliennummernplatzhalter 6"/>
          <p:cNvSpPr>
            <a:spLocks noGrp="1"/>
          </p:cNvSpPr>
          <p:nvPr>
            <p:ph type="sldNum" sz="quarter" idx="12"/>
          </p:nvPr>
        </p:nvSpPr>
        <p:spPr/>
        <p:txBody>
          <a:bodyPr/>
          <a:lstStyle>
            <a:lvl1pPr>
              <a:defRPr/>
            </a:lvl1pPr>
          </a:lstStyle>
          <a:p>
            <a:r>
              <a:rPr lang="de-CH"/>
              <a:t>Seite </a:t>
            </a:r>
            <a:fld id="{9883E1F6-FDB2-C944-95E3-96534CFB42EA}" type="slidenum">
              <a:rPr lang="de-CH"/>
              <a:pPr/>
              <a:t>‹Nr.›</a:t>
            </a:fld>
            <a:endParaRPr lang="de-CH"/>
          </a:p>
        </p:txBody>
      </p:sp>
    </p:spTree>
    <p:extLst>
      <p:ext uri="{BB962C8B-B14F-4D97-AF65-F5344CB8AC3E}">
        <p14:creationId xmlns:p14="http://schemas.microsoft.com/office/powerpoint/2010/main" val="303396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7" name="Foliennummernplatzhalter 6"/>
          <p:cNvSpPr>
            <a:spLocks noGrp="1"/>
          </p:cNvSpPr>
          <p:nvPr>
            <p:ph type="sldNum" sz="quarter" idx="12"/>
          </p:nvPr>
        </p:nvSpPr>
        <p:spPr/>
        <p:txBody>
          <a:bodyPr/>
          <a:lstStyle>
            <a:lvl1pPr>
              <a:defRPr/>
            </a:lvl1pPr>
          </a:lstStyle>
          <a:p>
            <a:r>
              <a:rPr lang="de-CH"/>
              <a:t>Seite </a:t>
            </a:r>
            <a:fld id="{14E3088B-AFC1-524B-9F5E-BE7A2048EF99}" type="slidenum">
              <a:rPr lang="de-CH"/>
              <a:pPr/>
              <a:t>‹Nr.›</a:t>
            </a:fld>
            <a:endParaRPr lang="de-CH"/>
          </a:p>
        </p:txBody>
      </p:sp>
    </p:spTree>
    <p:extLst>
      <p:ext uri="{BB962C8B-B14F-4D97-AF65-F5344CB8AC3E}">
        <p14:creationId xmlns:p14="http://schemas.microsoft.com/office/powerpoint/2010/main" val="428589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268413"/>
            <a:ext cx="7343775" cy="503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lvl="0"/>
            <a:r>
              <a:rPr lang="de-CH"/>
              <a:t>Mastertitelformat bearbeiten</a:t>
            </a:r>
          </a:p>
        </p:txBody>
      </p:sp>
      <p:sp>
        <p:nvSpPr>
          <p:cNvPr id="1027" name="Rectangle 3"/>
          <p:cNvSpPr>
            <a:spLocks noGrp="1" noChangeArrowheads="1"/>
          </p:cNvSpPr>
          <p:nvPr>
            <p:ph type="body" idx="1"/>
          </p:nvPr>
        </p:nvSpPr>
        <p:spPr bwMode="auto">
          <a:xfrm>
            <a:off x="900113" y="2205038"/>
            <a:ext cx="7343775" cy="3887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1030" name="Rectangle 6"/>
          <p:cNvSpPr>
            <a:spLocks noGrp="1" noChangeArrowheads="1"/>
          </p:cNvSpPr>
          <p:nvPr>
            <p:ph type="sldNum" sz="quarter" idx="4"/>
          </p:nvPr>
        </p:nvSpPr>
        <p:spPr bwMode="auto">
          <a:xfrm>
            <a:off x="7451725" y="6524625"/>
            <a:ext cx="792163"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a:defRPr sz="1000"/>
            </a:lvl1pPr>
          </a:lstStyle>
          <a:p>
            <a:r>
              <a:rPr lang="de-CH"/>
              <a:t>Seite </a:t>
            </a:r>
            <a:fld id="{9D46F3A4-F478-9440-BC8E-B732027F4C86}" type="slidenum">
              <a:rPr lang="de-CH"/>
              <a:pPr/>
              <a:t>‹Nr.›</a:t>
            </a:fld>
            <a:endParaRPr lang="de-CH"/>
          </a:p>
        </p:txBody>
      </p:sp>
      <p:sp>
        <p:nvSpPr>
          <p:cNvPr id="1034" name="Line 10"/>
          <p:cNvSpPr>
            <a:spLocks noChangeShapeType="1"/>
          </p:cNvSpPr>
          <p:nvPr/>
        </p:nvSpPr>
        <p:spPr bwMode="auto">
          <a:xfrm>
            <a:off x="0" y="1125538"/>
            <a:ext cx="9144000" cy="0"/>
          </a:xfrm>
          <a:prstGeom prst="line">
            <a:avLst/>
          </a:prstGeom>
          <a:noFill/>
          <a:ln w="1587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p:pic>
        <p:nvPicPr>
          <p:cNvPr id="11" name="Bild 10"/>
          <p:cNvPicPr/>
          <p:nvPr/>
        </p:nvPicPr>
        <p:blipFill>
          <a:blip r:embed="rId13">
            <a:extLst>
              <a:ext uri="{28A0092B-C50C-407E-A947-70E740481C1C}">
                <a14:useLocalDpi xmlns:a14="http://schemas.microsoft.com/office/drawing/2010/main" val="0"/>
              </a:ext>
            </a:extLst>
          </a:blip>
          <a:stretch>
            <a:fillRect/>
          </a:stretch>
        </p:blipFill>
        <p:spPr>
          <a:xfrm>
            <a:off x="216000" y="144000"/>
            <a:ext cx="3942080" cy="6121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ea typeface="ＭＳ Ｐゴシック" charset="0"/>
          <a:cs typeface="Arial" charset="0"/>
        </a:defRPr>
      </a:lvl2pPr>
      <a:lvl3pPr algn="l" rtl="0" eaLnBrk="1" fontAlgn="base" hangingPunct="1">
        <a:spcBef>
          <a:spcPct val="0"/>
        </a:spcBef>
        <a:spcAft>
          <a:spcPct val="0"/>
        </a:spcAft>
        <a:defRPr sz="2400" b="1">
          <a:solidFill>
            <a:schemeClr val="tx2"/>
          </a:solidFill>
          <a:latin typeface="Arial" charset="0"/>
          <a:ea typeface="ＭＳ Ｐゴシック" charset="0"/>
          <a:cs typeface="Arial" charset="0"/>
        </a:defRPr>
      </a:lvl3pPr>
      <a:lvl4pPr algn="l" rtl="0" eaLnBrk="1" fontAlgn="base" hangingPunct="1">
        <a:spcBef>
          <a:spcPct val="0"/>
        </a:spcBef>
        <a:spcAft>
          <a:spcPct val="0"/>
        </a:spcAft>
        <a:defRPr sz="2400" b="1">
          <a:solidFill>
            <a:schemeClr val="tx2"/>
          </a:solidFill>
          <a:latin typeface="Arial" charset="0"/>
          <a:ea typeface="ＭＳ Ｐゴシック" charset="0"/>
          <a:cs typeface="Arial" charset="0"/>
        </a:defRPr>
      </a:lvl4pPr>
      <a:lvl5pPr algn="l" rtl="0" eaLnBrk="1" fontAlgn="base" hangingPunct="1">
        <a:spcBef>
          <a:spcPct val="0"/>
        </a:spcBef>
        <a:spcAft>
          <a:spcPct val="0"/>
        </a:spcAft>
        <a:defRPr sz="2400" b="1">
          <a:solidFill>
            <a:schemeClr val="tx2"/>
          </a:solidFill>
          <a:latin typeface="Arial" charset="0"/>
          <a:ea typeface="ＭＳ Ｐゴシック" charset="0"/>
          <a:cs typeface="Arial" charset="0"/>
        </a:defRPr>
      </a:lvl5pPr>
      <a:lvl6pPr marL="457200" algn="l" rtl="0" eaLnBrk="1" fontAlgn="base" hangingPunct="1">
        <a:spcBef>
          <a:spcPct val="0"/>
        </a:spcBef>
        <a:spcAft>
          <a:spcPct val="0"/>
        </a:spcAft>
        <a:defRPr sz="2400" b="1">
          <a:solidFill>
            <a:schemeClr val="tx2"/>
          </a:solidFill>
          <a:latin typeface="Arial" charset="0"/>
          <a:ea typeface="ＭＳ Ｐゴシック" charset="0"/>
          <a:cs typeface="Arial" charset="0"/>
        </a:defRPr>
      </a:lvl6pPr>
      <a:lvl7pPr marL="914400" algn="l" rtl="0" eaLnBrk="1" fontAlgn="base" hangingPunct="1">
        <a:spcBef>
          <a:spcPct val="0"/>
        </a:spcBef>
        <a:spcAft>
          <a:spcPct val="0"/>
        </a:spcAft>
        <a:defRPr sz="2400" b="1">
          <a:solidFill>
            <a:schemeClr val="tx2"/>
          </a:solidFill>
          <a:latin typeface="Arial" charset="0"/>
          <a:ea typeface="ＭＳ Ｐゴシック" charset="0"/>
          <a:cs typeface="Arial" charset="0"/>
        </a:defRPr>
      </a:lvl7pPr>
      <a:lvl8pPr marL="1371600" algn="l" rtl="0" eaLnBrk="1" fontAlgn="base" hangingPunct="1">
        <a:spcBef>
          <a:spcPct val="0"/>
        </a:spcBef>
        <a:spcAft>
          <a:spcPct val="0"/>
        </a:spcAft>
        <a:defRPr sz="2400" b="1">
          <a:solidFill>
            <a:schemeClr val="tx2"/>
          </a:solidFill>
          <a:latin typeface="Arial" charset="0"/>
          <a:ea typeface="ＭＳ Ｐゴシック" charset="0"/>
          <a:cs typeface="Arial" charset="0"/>
        </a:defRPr>
      </a:lvl8pPr>
      <a:lvl9pPr marL="1828800" algn="l" rtl="0" eaLnBrk="1" fontAlgn="base" hangingPunct="1">
        <a:spcBef>
          <a:spcPct val="0"/>
        </a:spcBef>
        <a:spcAft>
          <a:spcPct val="0"/>
        </a:spcAft>
        <a:defRPr sz="2400" b="1">
          <a:solidFill>
            <a:schemeClr val="tx2"/>
          </a:solidFill>
          <a:latin typeface="Arial" charset="0"/>
          <a:ea typeface="ＭＳ Ｐゴシック" charset="0"/>
          <a:cs typeface="Arial" charset="0"/>
        </a:defRPr>
      </a:lvl9pPr>
    </p:titleStyle>
    <p:bodyStyle>
      <a:lvl1pPr algn="l" rtl="0" eaLnBrk="1" fontAlgn="base" hangingPunct="1">
        <a:spcBef>
          <a:spcPct val="40000"/>
        </a:spcBef>
        <a:spcAft>
          <a:spcPct val="0"/>
        </a:spcAft>
        <a:buFont typeface="Arial" charset="0"/>
        <a:defRPr sz="1700">
          <a:solidFill>
            <a:schemeClr val="tx1"/>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ea typeface="Arial"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mn-lt"/>
          <a:ea typeface="Arial"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ea typeface="Arial"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ea typeface="Arial"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ea typeface="Arial" charset="0"/>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ea typeface="Arial" charset="0"/>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ea typeface="Arial" charset="0"/>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ea typeface="Arial" charset="0"/>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p:txBody>
          <a:bodyPr/>
          <a:lstStyle/>
          <a:p>
            <a:r>
              <a:rPr lang="de-CH"/>
              <a:t>Seite </a:t>
            </a:r>
            <a:fld id="{4A24626C-687B-874B-940C-ECDAC1F949C5}" type="slidenum">
              <a:rPr lang="de-CH"/>
              <a:pPr/>
              <a:t>1</a:t>
            </a:fld>
            <a:endParaRPr lang="de-CH"/>
          </a:p>
        </p:txBody>
      </p:sp>
      <p:sp>
        <p:nvSpPr>
          <p:cNvPr id="2050" name="Rectangle 2"/>
          <p:cNvSpPr>
            <a:spLocks noGrp="1" noChangeArrowheads="1"/>
          </p:cNvSpPr>
          <p:nvPr>
            <p:ph type="ctrTitle"/>
          </p:nvPr>
        </p:nvSpPr>
        <p:spPr>
          <a:xfrm>
            <a:off x="179513" y="1196752"/>
            <a:ext cx="8928990" cy="864096"/>
          </a:xfrm>
        </p:spPr>
        <p:txBody>
          <a:bodyPr/>
          <a:lstStyle/>
          <a:p>
            <a:pPr>
              <a:lnSpc>
                <a:spcPct val="130000"/>
              </a:lnSpc>
            </a:pPr>
            <a:r>
              <a:rPr lang="de-DE" sz="1900" dirty="0">
                <a:solidFill>
                  <a:srgbClr val="000000"/>
                </a:solidFill>
              </a:rPr>
              <a:t>Studierenden- und </a:t>
            </a:r>
            <a:r>
              <a:rPr lang="de-DE" sz="1900" dirty="0" err="1">
                <a:solidFill>
                  <a:srgbClr val="000000"/>
                </a:solidFill>
              </a:rPr>
              <a:t>Lernendentypen</a:t>
            </a:r>
            <a:r>
              <a:rPr lang="de-DE" sz="1900" dirty="0">
                <a:solidFill>
                  <a:srgbClr val="000000"/>
                </a:solidFill>
              </a:rPr>
              <a:t> als Herausforderung an die Hochschule</a:t>
            </a:r>
            <a:r>
              <a:rPr lang="de-CH" sz="1900" dirty="0">
                <a:solidFill>
                  <a:srgbClr val="000000"/>
                </a:solidFill>
              </a:rPr>
              <a:t> </a:t>
            </a:r>
            <a:r>
              <a:rPr lang="de-CH" sz="1900" dirty="0" smtClean="0">
                <a:solidFill>
                  <a:srgbClr val="000000"/>
                </a:solidFill>
              </a:rPr>
              <a:t/>
            </a:r>
            <a:br>
              <a:rPr lang="de-CH" sz="1900" dirty="0" smtClean="0">
                <a:solidFill>
                  <a:srgbClr val="000000"/>
                </a:solidFill>
              </a:rPr>
            </a:br>
            <a:r>
              <a:rPr lang="de-CH" sz="1900" dirty="0" smtClean="0">
                <a:solidFill>
                  <a:srgbClr val="000000"/>
                </a:solidFill>
              </a:rPr>
              <a:t>Prof. Dr. Hans-Dieter Daniel</a:t>
            </a:r>
            <a:endParaRPr lang="de-CH" sz="1900" dirty="0">
              <a:solidFill>
                <a:srgbClr val="000000"/>
              </a:solidFill>
            </a:endParaRPr>
          </a:p>
        </p:txBody>
      </p:sp>
      <p:sp>
        <p:nvSpPr>
          <p:cNvPr id="2051" name="Rectangle 3"/>
          <p:cNvSpPr>
            <a:spLocks noGrp="1" noChangeArrowheads="1"/>
          </p:cNvSpPr>
          <p:nvPr>
            <p:ph type="subTitle" idx="1"/>
          </p:nvPr>
        </p:nvSpPr>
        <p:spPr>
          <a:xfrm>
            <a:off x="179513" y="5517231"/>
            <a:ext cx="8964488" cy="1080121"/>
          </a:xfrm>
        </p:spPr>
        <p:txBody>
          <a:bodyPr/>
          <a:lstStyle/>
          <a:p>
            <a:pPr>
              <a:spcBef>
                <a:spcPts val="168"/>
              </a:spcBef>
            </a:pPr>
            <a:r>
              <a:rPr lang="de-DE" sz="1900" dirty="0"/>
              <a:t>Studienrelevante Vielfalt – Internationalisierung, Digitalisierung, Diversität und didaktische Herausforderungen der ‚Massenuniversität</a:t>
            </a:r>
            <a:r>
              <a:rPr lang="de-DE" sz="1900" dirty="0" smtClean="0"/>
              <a:t>’. </a:t>
            </a:r>
            <a:r>
              <a:rPr lang="de-DE" sz="1900" dirty="0"/>
              <a:t>Forum  zum Start der 2. Phase des Qualitätspakts Lehre </a:t>
            </a:r>
            <a:r>
              <a:rPr lang="de-DE" sz="1900" dirty="0" smtClean="0"/>
              <a:t>am 14. Februar 2014 an </a:t>
            </a:r>
            <a:r>
              <a:rPr lang="de-DE" sz="1900" dirty="0"/>
              <a:t>der Universität Kassel</a:t>
            </a:r>
            <a:r>
              <a:rPr lang="de-DE" sz="1900" dirty="0" smtClean="0"/>
              <a:t>.</a:t>
            </a:r>
            <a:endParaRPr lang="de-CH" sz="1900" dirty="0"/>
          </a:p>
          <a:p>
            <a:pPr>
              <a:spcBef>
                <a:spcPts val="168"/>
              </a:spcBef>
            </a:pPr>
            <a:endParaRPr lang="de-CH" sz="1600" dirty="0"/>
          </a:p>
        </p:txBody>
      </p:sp>
      <p:pic>
        <p:nvPicPr>
          <p:cNvPr id="6" name="Grafik 16" descr="pic_titel_1.jpg"/>
          <p:cNvPicPr>
            <a:picLocks noChangeAspect="1"/>
          </p:cNvPicPr>
          <p:nvPr/>
        </p:nvPicPr>
        <p:blipFill>
          <a:blip r:embed="rId3">
            <a:extLst>
              <a:ext uri="{28A0092B-C50C-407E-A947-70E740481C1C}">
                <a14:useLocalDpi xmlns:a14="http://schemas.microsoft.com/office/drawing/2010/main" val="0"/>
              </a:ext>
            </a:extLst>
          </a:blip>
          <a:srcRect b="1765"/>
          <a:stretch>
            <a:fillRect/>
          </a:stretch>
        </p:blipFill>
        <p:spPr bwMode="auto">
          <a:xfrm>
            <a:off x="-1" y="2159099"/>
            <a:ext cx="9144001" cy="328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10</a:t>
            </a:fld>
            <a:endParaRPr lang="de-CH"/>
          </a:p>
        </p:txBody>
      </p:sp>
      <p:sp>
        <p:nvSpPr>
          <p:cNvPr id="7" name="Rectangle 3"/>
          <p:cNvSpPr txBox="1">
            <a:spLocks noChangeArrowheads="1"/>
          </p:cNvSpPr>
          <p:nvPr/>
        </p:nvSpPr>
        <p:spPr bwMode="auto">
          <a:xfrm>
            <a:off x="930275" y="2204864"/>
            <a:ext cx="7680325"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930274" y="1196752"/>
            <a:ext cx="8178230" cy="5256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R="0" lvl="0" algn="l" defTabSz="914400" rtl="0" eaLnBrk="1" fontAlgn="base" latinLnBrk="0" hangingPunct="1">
              <a:lnSpc>
                <a:spcPct val="130000"/>
              </a:lnSpc>
              <a:spcBef>
                <a:spcPct val="0"/>
              </a:spcBef>
              <a:spcAft>
                <a:spcPct val="0"/>
              </a:spcAft>
              <a:buClrTx/>
              <a:buSzTx/>
              <a:tabLst/>
              <a:defRPr/>
            </a:pPr>
            <a:r>
              <a:rPr lang="de-DE" sz="1800" b="1" kern="0" dirty="0" smtClean="0">
                <a:solidFill>
                  <a:srgbClr val="000000"/>
                </a:solidFill>
                <a:latin typeface="+mj-lt"/>
                <a:ea typeface="ＭＳ Ｐゴシック" pitchFamily="34" charset="-128"/>
                <a:cs typeface="+mj-cs"/>
              </a:rPr>
              <a:t>Bundesweite Panelbefragung von Studienanfängerinnen und -anfängern im Fach Psychologie, hier: Einstellung der Studierenden gegenüber dem Lehrmodul „Forschungsmethoden und Statistik“ (Mutz/Daniel 2013)</a:t>
            </a:r>
          </a:p>
          <a:p>
            <a:pPr marR="0" lvl="0" algn="l" defTabSz="914400" rtl="0" eaLnBrk="1" fontAlgn="base" latinLnBrk="0" hangingPunct="1">
              <a:lnSpc>
                <a:spcPct val="130000"/>
              </a:lnSpc>
              <a:spcBef>
                <a:spcPct val="0"/>
              </a:spcBef>
              <a:spcAft>
                <a:spcPct val="0"/>
              </a:spcAft>
              <a:buClrTx/>
              <a:buSzTx/>
              <a:tabLst/>
              <a:defRPr/>
            </a:pPr>
            <a:r>
              <a:rPr lang="de-DE" sz="1800" b="1" kern="0" dirty="0" smtClean="0">
                <a:solidFill>
                  <a:srgbClr val="000000"/>
                </a:solidFill>
                <a:latin typeface="+mj-lt"/>
                <a:ea typeface="ＭＳ Ｐゴシック" pitchFamily="34" charset="-128"/>
                <a:cs typeface="+mj-cs"/>
              </a:rPr>
              <a:t>Forschungsfragen: </a:t>
            </a:r>
          </a:p>
          <a:p>
            <a:pPr marR="0" lvl="0" algn="l" defTabSz="914400" rtl="0" eaLnBrk="1" fontAlgn="base" latinLnBrk="0" hangingPunct="1">
              <a:lnSpc>
                <a:spcPct val="130000"/>
              </a:lnSpc>
              <a:spcBef>
                <a:spcPct val="0"/>
              </a:spcBef>
              <a:spcAft>
                <a:spcPct val="0"/>
              </a:spcAft>
              <a:buClrTx/>
              <a:buSzTx/>
              <a:tabLst/>
              <a:defRPr/>
            </a:pPr>
            <a:endParaRPr lang="de-DE" sz="1800" b="1" kern="0" dirty="0" smtClean="0">
              <a:solidFill>
                <a:srgbClr val="000000"/>
              </a:solidFill>
              <a:latin typeface="+mj-lt"/>
              <a:ea typeface="ＭＳ Ｐゴシック" pitchFamily="34" charset="-128"/>
              <a:cs typeface="+mj-cs"/>
            </a:endParaRPr>
          </a:p>
          <a:p>
            <a:pPr marL="342900" marR="0" lvl="0" indent="-342900" algn="l" defTabSz="914400" rtl="0" eaLnBrk="1" fontAlgn="base" latinLnBrk="0" hangingPunct="1">
              <a:lnSpc>
                <a:spcPct val="130000"/>
              </a:lnSpc>
              <a:spcBef>
                <a:spcPct val="0"/>
              </a:spcBef>
              <a:spcAft>
                <a:spcPct val="0"/>
              </a:spcAft>
              <a:buClrTx/>
              <a:buSzTx/>
              <a:buFont typeface="+mj-lt"/>
              <a:buAutoNum type="arabicParenBoth"/>
              <a:tabLst/>
              <a:defRPr/>
            </a:pPr>
            <a:r>
              <a:rPr lang="de-DE" sz="1800" b="1" kern="0" dirty="0" smtClean="0">
                <a:solidFill>
                  <a:srgbClr val="000000"/>
                </a:solidFill>
                <a:latin typeface="+mj-lt"/>
                <a:ea typeface="ＭＳ Ｐゴシック" pitchFamily="34" charset="-128"/>
                <a:cs typeface="+mj-cs"/>
              </a:rPr>
              <a:t>Gibt es Typen von Studierenden, die sich hinsichtlich ihrer Einstellung zum Lehrmodul „Forschungsmethoden und Statistik“ unterscheiden?</a:t>
            </a:r>
          </a:p>
          <a:p>
            <a:pPr marL="342900" marR="0" lvl="0" indent="-342900" algn="l" defTabSz="914400" rtl="0" eaLnBrk="1" fontAlgn="base" latinLnBrk="0" hangingPunct="1">
              <a:lnSpc>
                <a:spcPct val="130000"/>
              </a:lnSpc>
              <a:spcBef>
                <a:spcPct val="0"/>
              </a:spcBef>
              <a:spcAft>
                <a:spcPct val="0"/>
              </a:spcAft>
              <a:buClrTx/>
              <a:buSzTx/>
              <a:buFont typeface="+mj-lt"/>
              <a:buAutoNum type="arabicParenBoth"/>
              <a:tabLst/>
              <a:defRPr/>
            </a:pPr>
            <a:r>
              <a:rPr lang="de-DE" sz="1800" b="1" kern="0" dirty="0" smtClean="0">
                <a:solidFill>
                  <a:srgbClr val="000000"/>
                </a:solidFill>
                <a:latin typeface="+mj-lt"/>
                <a:ea typeface="ＭＳ Ｐゴシック" pitchFamily="34" charset="-128"/>
                <a:cs typeface="+mj-cs"/>
              </a:rPr>
              <a:t>Durch welche Personenmerkmale lassen sich die Studierenden eines Typs charakterisieren?</a:t>
            </a:r>
          </a:p>
          <a:p>
            <a:pPr marL="342900" marR="0" lvl="0" indent="-342900" algn="l" defTabSz="914400" rtl="0" eaLnBrk="1" fontAlgn="base" latinLnBrk="0" hangingPunct="1">
              <a:lnSpc>
                <a:spcPct val="130000"/>
              </a:lnSpc>
              <a:spcBef>
                <a:spcPct val="0"/>
              </a:spcBef>
              <a:spcAft>
                <a:spcPct val="0"/>
              </a:spcAft>
              <a:buClrTx/>
              <a:buSzTx/>
              <a:buFont typeface="+mj-lt"/>
              <a:buAutoNum type="arabicParenBoth"/>
              <a:tabLst/>
              <a:defRPr/>
            </a:pPr>
            <a:r>
              <a:rPr lang="de-DE" sz="1800" b="1" kern="0" dirty="0" smtClean="0">
                <a:solidFill>
                  <a:srgbClr val="000000"/>
                </a:solidFill>
                <a:latin typeface="+mj-lt"/>
                <a:ea typeface="ＭＳ Ｐゴシック" pitchFamily="34" charset="-128"/>
                <a:cs typeface="+mj-cs"/>
              </a:rPr>
              <a:t>Welcher Zusammenhang besteht zwischen Studierendentyp und (a) Zweifeln an der Studienfachwahl, (b) Wechsel des Studiengangs, (c) Erfolg in der Zwischenprüfung und (d) Studiendauer?</a:t>
            </a:r>
          </a:p>
          <a:p>
            <a:pPr marR="0" lvl="0" algn="l" defTabSz="914400" rtl="0" eaLnBrk="1" fontAlgn="base" latinLnBrk="0" hangingPunct="1">
              <a:lnSpc>
                <a:spcPct val="130000"/>
              </a:lnSpc>
              <a:spcBef>
                <a:spcPct val="0"/>
              </a:spcBef>
              <a:spcAft>
                <a:spcPct val="0"/>
              </a:spcAft>
              <a:buClrTx/>
              <a:buSzTx/>
              <a:tabLst/>
              <a:defRPr/>
            </a:pPr>
            <a:endParaRPr lang="de-DE" sz="1800" b="1" kern="0" dirty="0" smtClean="0">
              <a:solidFill>
                <a:schemeClr val="accent1"/>
              </a:solidFill>
              <a:latin typeface="+mj-lt"/>
              <a:ea typeface="ＭＳ Ｐゴシック" pitchFamily="34" charset="-128"/>
              <a:cs typeface="+mj-cs"/>
            </a:endParaRPr>
          </a:p>
          <a:p>
            <a:pPr marR="0" lvl="0" algn="l" defTabSz="914400" rtl="0" eaLnBrk="1" fontAlgn="base" latinLnBrk="0" hangingPunct="1">
              <a:lnSpc>
                <a:spcPct val="130000"/>
              </a:lnSpc>
              <a:spcBef>
                <a:spcPct val="0"/>
              </a:spcBef>
              <a:spcAft>
                <a:spcPct val="0"/>
              </a:spcAft>
              <a:buClrTx/>
              <a:buSzTx/>
              <a:tabLst/>
              <a:defRPr/>
            </a:pPr>
            <a:endParaRPr lang="de-DE" sz="1800" b="1" kern="0" dirty="0" smtClean="0">
              <a:solidFill>
                <a:schemeClr val="accent1"/>
              </a:solidFill>
              <a:latin typeface="+mj-lt"/>
              <a:ea typeface="ＭＳ Ｐゴシック" pitchFamily="34" charset="-128"/>
              <a:cs typeface="+mj-cs"/>
            </a:endParaRPr>
          </a:p>
          <a:p>
            <a:pPr marR="0" lvl="0" algn="l" defTabSz="914400" rtl="0" eaLnBrk="1" fontAlgn="base" latinLnBrk="0" hangingPunct="1">
              <a:lnSpc>
                <a:spcPct val="130000"/>
              </a:lnSpc>
              <a:spcBef>
                <a:spcPct val="0"/>
              </a:spcBef>
              <a:spcAft>
                <a:spcPct val="0"/>
              </a:spcAft>
              <a:buClrTx/>
              <a:buSzTx/>
              <a:tabLst/>
              <a:defRPr/>
            </a:pPr>
            <a:endParaRPr lang="de-DE" sz="2400" b="1" kern="0" baseline="0" dirty="0" smtClean="0">
              <a:solidFill>
                <a:schemeClr val="accent1"/>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3000" b="1" i="0" u="none" strike="noStrike" kern="0" cap="none" spc="0" normalizeH="0" baseline="0" noProof="0" dirty="0" smtClean="0">
              <a:ln>
                <a:noFill/>
              </a:ln>
              <a:solidFill>
                <a:schemeClr val="tx2"/>
              </a:solidFill>
              <a:effectLst/>
              <a:uLnTx/>
              <a:uFillTx/>
              <a:latin typeface="+mj-lt"/>
              <a:ea typeface="ＭＳ Ｐゴシック" pitchFamily="34" charset="-128"/>
              <a:cs typeface="+mj-cs"/>
            </a:endParaRPr>
          </a:p>
        </p:txBody>
      </p:sp>
    </p:spTree>
    <p:extLst>
      <p:ext uri="{BB962C8B-B14F-4D97-AF65-F5344CB8AC3E}">
        <p14:creationId xmlns:p14="http://schemas.microsoft.com/office/powerpoint/2010/main" val="2026679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11</a:t>
            </a:fld>
            <a:endParaRPr lang="de-CH"/>
          </a:p>
        </p:txBody>
      </p:sp>
      <p:sp>
        <p:nvSpPr>
          <p:cNvPr id="7" name="Rectangle 3"/>
          <p:cNvSpPr txBox="1">
            <a:spLocks noChangeArrowheads="1"/>
          </p:cNvSpPr>
          <p:nvPr/>
        </p:nvSpPr>
        <p:spPr bwMode="auto">
          <a:xfrm>
            <a:off x="930275" y="2204864"/>
            <a:ext cx="7680325"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930274" y="1196752"/>
            <a:ext cx="7962206" cy="5256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a:lnSpc>
                <a:spcPct val="130000"/>
              </a:lnSpc>
            </a:pPr>
            <a:r>
              <a:rPr lang="de-DE" sz="1800" b="1" dirty="0" err="1" smtClean="0">
                <a:solidFill>
                  <a:srgbClr val="000000"/>
                </a:solidFill>
              </a:rPr>
              <a:t>Itembatterie</a:t>
            </a:r>
            <a:r>
              <a:rPr lang="de-DE" sz="1800" b="1" dirty="0" smtClean="0">
                <a:solidFill>
                  <a:srgbClr val="000000"/>
                </a:solidFill>
              </a:rPr>
              <a:t> „Einstellung zu Forschungsmethoden und Statistik“</a:t>
            </a:r>
          </a:p>
          <a:p>
            <a:pPr>
              <a:lnSpc>
                <a:spcPct val="130000"/>
              </a:lnSpc>
            </a:pPr>
            <a:r>
              <a:rPr lang="de-DE" sz="1800" b="1" dirty="0" smtClean="0">
                <a:solidFill>
                  <a:srgbClr val="000000"/>
                </a:solidFill>
              </a:rPr>
              <a:t>(insgesamt zehn Items mit 6-stufigen Antwortskalen)</a:t>
            </a:r>
          </a:p>
          <a:p>
            <a:pPr>
              <a:lnSpc>
                <a:spcPct val="130000"/>
              </a:lnSpc>
            </a:pPr>
            <a:endParaRPr lang="de-DE" sz="1800" b="1" dirty="0" smtClean="0">
              <a:solidFill>
                <a:srgbClr val="000000"/>
              </a:solidFill>
            </a:endParaRPr>
          </a:p>
          <a:p>
            <a:pPr marL="285750" indent="-285750">
              <a:lnSpc>
                <a:spcPct val="130000"/>
              </a:lnSpc>
              <a:buFont typeface="Arial"/>
              <a:buChar char="•"/>
            </a:pPr>
            <a:r>
              <a:rPr lang="de-DE" sz="1800" b="1" dirty="0" smtClean="0">
                <a:solidFill>
                  <a:srgbClr val="000000"/>
                </a:solidFill>
              </a:rPr>
              <a:t>Als </a:t>
            </a:r>
            <a:r>
              <a:rPr lang="de-DE" sz="1800" b="1" dirty="0">
                <a:solidFill>
                  <a:srgbClr val="000000"/>
                </a:solidFill>
              </a:rPr>
              <a:t>Psychologe/in brauche ich eine fundierte </a:t>
            </a:r>
            <a:r>
              <a:rPr lang="de-DE" sz="1800" b="1" dirty="0" smtClean="0">
                <a:solidFill>
                  <a:srgbClr val="000000"/>
                </a:solidFill>
              </a:rPr>
              <a:t>Methodenausbildung.</a:t>
            </a:r>
            <a:endParaRPr lang="de-DE" sz="1800" b="1" dirty="0">
              <a:solidFill>
                <a:srgbClr val="000000"/>
              </a:solidFill>
            </a:endParaRPr>
          </a:p>
          <a:p>
            <a:pPr marL="285750" indent="-285750">
              <a:lnSpc>
                <a:spcPct val="130000"/>
              </a:lnSpc>
              <a:buFont typeface="Arial"/>
              <a:buChar char="•"/>
            </a:pPr>
            <a:r>
              <a:rPr lang="de-DE" sz="1800" b="1" dirty="0" smtClean="0">
                <a:solidFill>
                  <a:srgbClr val="000000"/>
                </a:solidFill>
              </a:rPr>
              <a:t>Im </a:t>
            </a:r>
            <a:r>
              <a:rPr lang="de-DE" sz="1800" b="1" dirty="0">
                <a:solidFill>
                  <a:srgbClr val="000000"/>
                </a:solidFill>
              </a:rPr>
              <a:t>Psychologiestudium werde ich viel englischsprachige Literatur lesen </a:t>
            </a:r>
            <a:r>
              <a:rPr lang="de-DE" sz="1800" b="1" dirty="0" smtClean="0">
                <a:solidFill>
                  <a:srgbClr val="000000"/>
                </a:solidFill>
              </a:rPr>
              <a:t>müssen</a:t>
            </a:r>
            <a:r>
              <a:rPr lang="de-DE" sz="1800" b="1" dirty="0">
                <a:solidFill>
                  <a:srgbClr val="000000"/>
                </a:solidFill>
              </a:rPr>
              <a:t>.</a:t>
            </a:r>
          </a:p>
          <a:p>
            <a:pPr marL="285750" indent="-285750">
              <a:lnSpc>
                <a:spcPct val="130000"/>
              </a:lnSpc>
              <a:buFont typeface="Arial"/>
              <a:buChar char="•"/>
            </a:pPr>
            <a:r>
              <a:rPr lang="de-DE" sz="1800" b="1" dirty="0" smtClean="0">
                <a:solidFill>
                  <a:srgbClr val="000000"/>
                </a:solidFill>
              </a:rPr>
              <a:t>Ich </a:t>
            </a:r>
            <a:r>
              <a:rPr lang="de-DE" sz="1800" b="1" dirty="0">
                <a:solidFill>
                  <a:srgbClr val="000000"/>
                </a:solidFill>
              </a:rPr>
              <a:t>glaube, dass ich an Statistik und Methoden Spaß haben könnte.</a:t>
            </a:r>
          </a:p>
          <a:p>
            <a:pPr marL="285750" indent="-285750">
              <a:lnSpc>
                <a:spcPct val="130000"/>
              </a:lnSpc>
              <a:buFont typeface="Arial"/>
              <a:buChar char="•"/>
            </a:pPr>
            <a:r>
              <a:rPr lang="de-DE" sz="1800" b="1" dirty="0" smtClean="0">
                <a:solidFill>
                  <a:srgbClr val="000000"/>
                </a:solidFill>
              </a:rPr>
              <a:t>Ich </a:t>
            </a:r>
            <a:r>
              <a:rPr lang="de-DE" sz="1800" b="1" dirty="0">
                <a:solidFill>
                  <a:srgbClr val="000000"/>
                </a:solidFill>
              </a:rPr>
              <a:t>bin vor Beginn des Studiums darüber informiert worden, dass ich viele Methoden lernen </a:t>
            </a:r>
            <a:r>
              <a:rPr lang="de-DE" sz="1800" b="1" dirty="0" smtClean="0">
                <a:solidFill>
                  <a:srgbClr val="000000"/>
                </a:solidFill>
              </a:rPr>
              <a:t>muss.</a:t>
            </a:r>
            <a:endParaRPr lang="de-DE" sz="1800" b="1" dirty="0">
              <a:solidFill>
                <a:srgbClr val="000000"/>
              </a:solidFill>
            </a:endParaRPr>
          </a:p>
          <a:p>
            <a:pPr marL="285750" indent="-285750">
              <a:lnSpc>
                <a:spcPct val="130000"/>
              </a:lnSpc>
              <a:buFont typeface="Arial"/>
              <a:buChar char="•"/>
            </a:pPr>
            <a:r>
              <a:rPr lang="de-DE" sz="1800" b="1" dirty="0" smtClean="0">
                <a:solidFill>
                  <a:srgbClr val="000000"/>
                </a:solidFill>
              </a:rPr>
              <a:t>Unzureichende </a:t>
            </a:r>
            <a:r>
              <a:rPr lang="de-DE" sz="1800" b="1" dirty="0">
                <a:solidFill>
                  <a:srgbClr val="000000"/>
                </a:solidFill>
              </a:rPr>
              <a:t>methodische/statistische Kenntnisse verhindern eine </a:t>
            </a:r>
            <a:r>
              <a:rPr lang="de-DE" sz="1800" b="1" dirty="0" smtClean="0">
                <a:solidFill>
                  <a:srgbClr val="000000"/>
                </a:solidFill>
              </a:rPr>
              <a:t>kompetente Auseinandersetzung </a:t>
            </a:r>
            <a:r>
              <a:rPr lang="de-DE" sz="1800" b="1" dirty="0">
                <a:solidFill>
                  <a:srgbClr val="000000"/>
                </a:solidFill>
              </a:rPr>
              <a:t>mit psychologischen Hypothesen und Theorien.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3000" b="1" i="0" u="none" strike="noStrike" kern="0" cap="none" spc="0" normalizeH="0" baseline="0" noProof="0" dirty="0" smtClean="0">
              <a:ln>
                <a:noFill/>
              </a:ln>
              <a:solidFill>
                <a:schemeClr val="tx2"/>
              </a:solidFill>
              <a:effectLst/>
              <a:uLnTx/>
              <a:uFillTx/>
              <a:latin typeface="+mj-lt"/>
              <a:ea typeface="ＭＳ Ｐゴシック" pitchFamily="34" charset="-128"/>
              <a:cs typeface="+mj-cs"/>
            </a:endParaRPr>
          </a:p>
        </p:txBody>
      </p:sp>
    </p:spTree>
    <p:extLst>
      <p:ext uri="{BB962C8B-B14F-4D97-AF65-F5344CB8AC3E}">
        <p14:creationId xmlns:p14="http://schemas.microsoft.com/office/powerpoint/2010/main" val="443760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12</a:t>
            </a:fld>
            <a:endParaRPr lang="de-CH"/>
          </a:p>
        </p:txBody>
      </p:sp>
      <p:sp>
        <p:nvSpPr>
          <p:cNvPr id="7" name="Rectangle 3"/>
          <p:cNvSpPr txBox="1">
            <a:spLocks noChangeArrowheads="1"/>
          </p:cNvSpPr>
          <p:nvPr/>
        </p:nvSpPr>
        <p:spPr bwMode="auto">
          <a:xfrm>
            <a:off x="930275" y="2204864"/>
            <a:ext cx="7680325"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930274" y="1196752"/>
            <a:ext cx="7818190" cy="5256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R="0" lvl="0" algn="l" defTabSz="914400" rtl="0" eaLnBrk="1" fontAlgn="base" latinLnBrk="0" hangingPunct="1">
              <a:lnSpc>
                <a:spcPct val="130000"/>
              </a:lnSpc>
              <a:spcBef>
                <a:spcPct val="0"/>
              </a:spcBef>
              <a:spcAft>
                <a:spcPct val="0"/>
              </a:spcAft>
              <a:buClrTx/>
              <a:buSzTx/>
              <a:tabLst/>
              <a:defRPr/>
            </a:pPr>
            <a:r>
              <a:rPr lang="de-DE" sz="1800" b="1" kern="0" dirty="0" smtClean="0">
                <a:solidFill>
                  <a:srgbClr val="000000"/>
                </a:solidFill>
                <a:latin typeface="+mj-lt"/>
                <a:ea typeface="ＭＳ Ｐゴシック" pitchFamily="34" charset="-128"/>
                <a:cs typeface="+mj-cs"/>
              </a:rPr>
              <a:t>Frage 1: Gibt es Typen von Studierenden, die sich hinsichtlich ihrer Einstellung zum Lehrmodul „Forschungsmethoden und Statistik“ unterscheiden?</a:t>
            </a:r>
          </a:p>
          <a:p>
            <a:pPr marL="342900" marR="0" lvl="0" indent="-342900" algn="l" defTabSz="914400" rtl="0" eaLnBrk="1" fontAlgn="base" latinLnBrk="0" hangingPunct="1">
              <a:lnSpc>
                <a:spcPct val="130000"/>
              </a:lnSpc>
              <a:spcBef>
                <a:spcPct val="0"/>
              </a:spcBef>
              <a:spcAft>
                <a:spcPct val="0"/>
              </a:spcAft>
              <a:buClrTx/>
              <a:buSzTx/>
              <a:buFont typeface="+mj-lt"/>
              <a:buAutoNum type="arabicParenBoth"/>
              <a:tabLst/>
              <a:defRPr/>
            </a:pPr>
            <a:endParaRPr lang="de-DE" sz="1800" b="1" kern="0" dirty="0" smtClean="0">
              <a:solidFill>
                <a:srgbClr val="000000"/>
              </a:solidFill>
              <a:latin typeface="+mj-lt"/>
              <a:ea typeface="ＭＳ Ｐゴシック" pitchFamily="34" charset="-128"/>
              <a:cs typeface="+mj-cs"/>
            </a:endParaRPr>
          </a:p>
          <a:p>
            <a:pPr lvl="0">
              <a:lnSpc>
                <a:spcPct val="130000"/>
              </a:lnSpc>
              <a:defRPr/>
            </a:pPr>
            <a:r>
              <a:rPr lang="de-DE" sz="1800" b="1" kern="0" dirty="0" smtClean="0">
                <a:solidFill>
                  <a:srgbClr val="000000"/>
                </a:solidFill>
                <a:latin typeface="+mj-lt"/>
                <a:ea typeface="ＭＳ Ｐゴシック" pitchFamily="34" charset="-128"/>
                <a:cs typeface="+mj-cs"/>
              </a:rPr>
              <a:t>Antwort: Es lassen sich entlang eines Kontinuums vier Studierendentypen unterscheiden: Typ 1-Studierende haben eine sehr positive Einstellung, </a:t>
            </a:r>
            <a:r>
              <a:rPr lang="de-DE" sz="1800" b="1" kern="0" dirty="0" smtClean="0">
                <a:solidFill>
                  <a:srgbClr val="000000"/>
                </a:solidFill>
                <a:ea typeface="ＭＳ Ｐゴシック" pitchFamily="34" charset="-128"/>
              </a:rPr>
              <a:t>Typ </a:t>
            </a:r>
            <a:r>
              <a:rPr lang="de-DE" sz="1800" b="1" kern="0" dirty="0">
                <a:solidFill>
                  <a:srgbClr val="000000"/>
                </a:solidFill>
                <a:ea typeface="ＭＳ Ｐゴシック" pitchFamily="34" charset="-128"/>
              </a:rPr>
              <a:t>4-</a:t>
            </a:r>
            <a:r>
              <a:rPr lang="de-DE" sz="1800" b="1" kern="0" dirty="0" smtClean="0">
                <a:solidFill>
                  <a:srgbClr val="000000"/>
                </a:solidFill>
                <a:ea typeface="ＭＳ Ｐゴシック" pitchFamily="34" charset="-128"/>
              </a:rPr>
              <a:t>Studierende </a:t>
            </a:r>
            <a:r>
              <a:rPr lang="de-DE" sz="1800" b="1" kern="0" dirty="0" smtClean="0">
                <a:solidFill>
                  <a:srgbClr val="000000"/>
                </a:solidFill>
                <a:latin typeface="+mj-lt"/>
                <a:ea typeface="ＭＳ Ｐゴシック" pitchFamily="34" charset="-128"/>
                <a:cs typeface="+mj-cs"/>
              </a:rPr>
              <a:t>eine sehr negative Einstellung gegenüber dem Lehrmodul „Forschungsmethoden und Statistik“. </a:t>
            </a:r>
          </a:p>
          <a:p>
            <a:pPr marR="0" lvl="0" algn="l" defTabSz="914400" rtl="0" eaLnBrk="1" fontAlgn="base" latinLnBrk="0" hangingPunct="1">
              <a:lnSpc>
                <a:spcPct val="130000"/>
              </a:lnSpc>
              <a:spcBef>
                <a:spcPct val="0"/>
              </a:spcBef>
              <a:spcAft>
                <a:spcPct val="0"/>
              </a:spcAft>
              <a:buClrTx/>
              <a:buSzTx/>
              <a:tabLst/>
              <a:defRPr/>
            </a:pPr>
            <a:endParaRPr lang="de-DE" sz="1800" b="1" kern="0" dirty="0" smtClean="0">
              <a:solidFill>
                <a:schemeClr val="accent1"/>
              </a:solidFill>
              <a:latin typeface="+mj-lt"/>
              <a:ea typeface="ＭＳ Ｐゴシック" pitchFamily="34" charset="-128"/>
              <a:cs typeface="+mj-cs"/>
            </a:endParaRPr>
          </a:p>
          <a:p>
            <a:pPr marR="0" lvl="0" algn="l" defTabSz="914400" rtl="0" eaLnBrk="1" fontAlgn="base" latinLnBrk="0" hangingPunct="1">
              <a:lnSpc>
                <a:spcPct val="130000"/>
              </a:lnSpc>
              <a:spcBef>
                <a:spcPct val="0"/>
              </a:spcBef>
              <a:spcAft>
                <a:spcPct val="0"/>
              </a:spcAft>
              <a:buClrTx/>
              <a:buSzTx/>
              <a:tabLst/>
              <a:defRPr/>
            </a:pPr>
            <a:endParaRPr lang="de-DE" sz="2400" b="1" kern="0" baseline="0" dirty="0" smtClean="0">
              <a:solidFill>
                <a:schemeClr val="accent1"/>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3000" b="1" i="0" u="none" strike="noStrike" kern="0" cap="none" spc="0" normalizeH="0" baseline="0" noProof="0" dirty="0" smtClean="0">
              <a:ln>
                <a:noFill/>
              </a:ln>
              <a:solidFill>
                <a:schemeClr val="tx2"/>
              </a:solidFill>
              <a:effectLst/>
              <a:uLnTx/>
              <a:uFillTx/>
              <a:latin typeface="+mj-lt"/>
              <a:ea typeface="ＭＳ Ｐゴシック" pitchFamily="34" charset="-128"/>
              <a:cs typeface="+mj-cs"/>
            </a:endParaRPr>
          </a:p>
        </p:txBody>
      </p:sp>
    </p:spTree>
    <p:extLst>
      <p:ext uri="{BB962C8B-B14F-4D97-AF65-F5344CB8AC3E}">
        <p14:creationId xmlns:p14="http://schemas.microsoft.com/office/powerpoint/2010/main" val="721124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13</a:t>
            </a:fld>
            <a:endParaRPr lang="de-CH"/>
          </a:p>
        </p:txBody>
      </p:sp>
      <p:sp>
        <p:nvSpPr>
          <p:cNvPr id="7" name="Rectangle 3"/>
          <p:cNvSpPr txBox="1">
            <a:spLocks noChangeArrowheads="1"/>
          </p:cNvSpPr>
          <p:nvPr/>
        </p:nvSpPr>
        <p:spPr bwMode="auto">
          <a:xfrm>
            <a:off x="2195736" y="1988840"/>
            <a:ext cx="6384181"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659037" y="1412776"/>
            <a:ext cx="7920880" cy="4824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3000" b="1" i="0" u="none" strike="noStrike" kern="0" cap="none" spc="0" normalizeH="0" baseline="0" noProof="0" dirty="0" smtClean="0">
              <a:ln>
                <a:noFill/>
              </a:ln>
              <a:solidFill>
                <a:schemeClr val="tx2"/>
              </a:solidFill>
              <a:effectLst/>
              <a:uLnTx/>
              <a:uFillTx/>
              <a:latin typeface="+mj-lt"/>
              <a:ea typeface="ＭＳ Ｐゴシック" pitchFamily="34" charset="-128"/>
              <a:cs typeface="+mj-cs"/>
            </a:endParaRPr>
          </a:p>
        </p:txBody>
      </p:sp>
      <p:sp>
        <p:nvSpPr>
          <p:cNvPr id="3" name="Rechteck 2"/>
          <p:cNvSpPr/>
          <p:nvPr/>
        </p:nvSpPr>
        <p:spPr>
          <a:xfrm>
            <a:off x="683675" y="6463298"/>
            <a:ext cx="6878745" cy="338554"/>
          </a:xfrm>
          <a:prstGeom prst="rect">
            <a:avLst/>
          </a:prstGeom>
        </p:spPr>
        <p:txBody>
          <a:bodyPr wrap="square">
            <a:spAutoFit/>
          </a:bodyPr>
          <a:lstStyle/>
          <a:p>
            <a:r>
              <a:rPr lang="en-US" sz="800" dirty="0" err="1" smtClean="0">
                <a:latin typeface="+mj-lt"/>
              </a:rPr>
              <a:t>Quelle</a:t>
            </a:r>
            <a:r>
              <a:rPr lang="en-US" sz="800" dirty="0" smtClean="0">
                <a:latin typeface="+mj-lt"/>
              </a:rPr>
              <a:t>: Mutz, R. &amp; Daniel, H.-D. (2013). University </a:t>
            </a:r>
            <a:r>
              <a:rPr lang="en-US" sz="800" dirty="0">
                <a:latin typeface="+mj-lt"/>
              </a:rPr>
              <a:t>and </a:t>
            </a:r>
            <a:r>
              <a:rPr lang="en-US" sz="800" dirty="0" smtClean="0">
                <a:latin typeface="+mj-lt"/>
              </a:rPr>
              <a:t>student segmentation</a:t>
            </a:r>
            <a:r>
              <a:rPr lang="en-US" sz="800" dirty="0">
                <a:latin typeface="+mj-lt"/>
              </a:rPr>
              <a:t>: </a:t>
            </a:r>
            <a:r>
              <a:rPr lang="en-US" sz="800" dirty="0" smtClean="0">
                <a:latin typeface="+mj-lt"/>
              </a:rPr>
              <a:t>Multilevel latent-class </a:t>
            </a:r>
            <a:r>
              <a:rPr lang="en-US" sz="800" dirty="0">
                <a:latin typeface="+mj-lt"/>
              </a:rPr>
              <a:t>analysis of students’ </a:t>
            </a:r>
            <a:r>
              <a:rPr lang="en-US" sz="800" dirty="0" smtClean="0">
                <a:latin typeface="+mj-lt"/>
              </a:rPr>
              <a:t>attitudes towards </a:t>
            </a:r>
            <a:r>
              <a:rPr lang="de-CH" sz="800" dirty="0" err="1" smtClean="0">
                <a:latin typeface="+mj-lt"/>
              </a:rPr>
              <a:t>research</a:t>
            </a:r>
            <a:endParaRPr lang="de-CH" sz="800" dirty="0" smtClean="0">
              <a:latin typeface="+mj-lt"/>
            </a:endParaRPr>
          </a:p>
          <a:p>
            <a:r>
              <a:rPr lang="de-CH" sz="800" dirty="0" err="1" smtClean="0">
                <a:latin typeface="+mj-lt"/>
              </a:rPr>
              <a:t>methods</a:t>
            </a:r>
            <a:r>
              <a:rPr lang="de-CH" sz="800" dirty="0" smtClean="0">
                <a:latin typeface="+mj-lt"/>
              </a:rPr>
              <a:t> </a:t>
            </a:r>
            <a:r>
              <a:rPr lang="de-CH" sz="800" dirty="0" err="1">
                <a:latin typeface="+mj-lt"/>
              </a:rPr>
              <a:t>and</a:t>
            </a:r>
            <a:r>
              <a:rPr lang="de-CH" sz="800" dirty="0">
                <a:latin typeface="+mj-lt"/>
              </a:rPr>
              <a:t> </a:t>
            </a:r>
            <a:r>
              <a:rPr lang="de-CH" sz="800" dirty="0" err="1" smtClean="0">
                <a:latin typeface="+mj-lt"/>
              </a:rPr>
              <a:t>statistics</a:t>
            </a:r>
            <a:r>
              <a:rPr lang="de-CH" sz="800" dirty="0" smtClean="0">
                <a:latin typeface="+mj-lt"/>
              </a:rPr>
              <a:t>. </a:t>
            </a:r>
            <a:r>
              <a:rPr lang="en-US" sz="800" i="1" dirty="0" smtClean="0">
                <a:latin typeface="+mj-lt"/>
              </a:rPr>
              <a:t>British </a:t>
            </a:r>
            <a:r>
              <a:rPr lang="en-US" sz="800" i="1" dirty="0">
                <a:latin typeface="+mj-lt"/>
              </a:rPr>
              <a:t>Journal of Educational </a:t>
            </a:r>
            <a:r>
              <a:rPr lang="en-US" sz="800" i="1" dirty="0" smtClean="0">
                <a:latin typeface="+mj-lt"/>
              </a:rPr>
              <a:t>Psych</a:t>
            </a:r>
            <a:r>
              <a:rPr lang="en-US" sz="800" dirty="0" smtClean="0">
                <a:latin typeface="+mj-lt"/>
              </a:rPr>
              <a:t>ology, </a:t>
            </a:r>
            <a:r>
              <a:rPr lang="en-US" sz="800" i="1" dirty="0">
                <a:latin typeface="+mj-lt"/>
              </a:rPr>
              <a:t>83</a:t>
            </a:r>
            <a:r>
              <a:rPr lang="en-US" sz="800" dirty="0">
                <a:latin typeface="+mj-lt"/>
              </a:rPr>
              <a:t>, </a:t>
            </a:r>
            <a:r>
              <a:rPr lang="en-US" sz="800" dirty="0" smtClean="0">
                <a:latin typeface="+mj-lt"/>
              </a:rPr>
              <a:t>280–304 (p.290)</a:t>
            </a:r>
            <a:endParaRPr lang="de-CH" dirty="0">
              <a:latin typeface="+mj-lt"/>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99" y="1268761"/>
            <a:ext cx="6593469" cy="5112208"/>
          </a:xfrm>
          <a:prstGeom prst="rect">
            <a:avLst/>
          </a:prstGeom>
        </p:spPr>
      </p:pic>
    </p:spTree>
    <p:extLst>
      <p:ext uri="{BB962C8B-B14F-4D97-AF65-F5344CB8AC3E}">
        <p14:creationId xmlns:p14="http://schemas.microsoft.com/office/powerpoint/2010/main" val="3782837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14</a:t>
            </a:fld>
            <a:endParaRPr lang="de-CH"/>
          </a:p>
        </p:txBody>
      </p:sp>
      <p:sp>
        <p:nvSpPr>
          <p:cNvPr id="7" name="Rectangle 3"/>
          <p:cNvSpPr txBox="1">
            <a:spLocks noChangeArrowheads="1"/>
          </p:cNvSpPr>
          <p:nvPr/>
        </p:nvSpPr>
        <p:spPr bwMode="auto">
          <a:xfrm>
            <a:off x="930275" y="2204864"/>
            <a:ext cx="7680325"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930274" y="1196752"/>
            <a:ext cx="8178230" cy="5256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R="0" lvl="0" algn="l" defTabSz="914400" rtl="0" eaLnBrk="1" fontAlgn="base" latinLnBrk="0" hangingPunct="1">
              <a:lnSpc>
                <a:spcPct val="130000"/>
              </a:lnSpc>
              <a:spcBef>
                <a:spcPct val="0"/>
              </a:spcBef>
              <a:spcAft>
                <a:spcPct val="0"/>
              </a:spcAft>
              <a:buClrTx/>
              <a:buSzTx/>
              <a:tabLst/>
              <a:defRPr/>
            </a:pPr>
            <a:r>
              <a:rPr lang="de-DE" sz="1800" b="1" kern="0" dirty="0" smtClean="0">
                <a:solidFill>
                  <a:srgbClr val="000000"/>
                </a:solidFill>
                <a:latin typeface="+mj-lt"/>
                <a:ea typeface="ＭＳ Ｐゴシック" pitchFamily="34" charset="-128"/>
                <a:cs typeface="+mj-cs"/>
              </a:rPr>
              <a:t>Frage 2: Durch welche Personenmerkmale lassen sich die Studierenden eines Typs charakterisieren?</a:t>
            </a:r>
          </a:p>
          <a:p>
            <a:pPr marR="0" lvl="0" algn="l" defTabSz="914400" rtl="0" eaLnBrk="1" fontAlgn="base" latinLnBrk="0" hangingPunct="1">
              <a:lnSpc>
                <a:spcPct val="130000"/>
              </a:lnSpc>
              <a:spcBef>
                <a:spcPct val="0"/>
              </a:spcBef>
              <a:spcAft>
                <a:spcPct val="0"/>
              </a:spcAft>
              <a:buClrTx/>
              <a:buSzTx/>
              <a:tabLst/>
              <a:defRPr/>
            </a:pPr>
            <a:endParaRPr lang="de-DE" sz="1800" b="1" kern="0" dirty="0" smtClean="0">
              <a:solidFill>
                <a:srgbClr val="000000"/>
              </a:solidFill>
              <a:latin typeface="+mj-lt"/>
              <a:ea typeface="ＭＳ Ｐゴシック" pitchFamily="34" charset="-128"/>
              <a:cs typeface="+mj-cs"/>
            </a:endParaRPr>
          </a:p>
          <a:p>
            <a:pPr marR="0" lvl="0" algn="l" defTabSz="914400" rtl="0" eaLnBrk="1" fontAlgn="base" latinLnBrk="0" hangingPunct="1">
              <a:lnSpc>
                <a:spcPct val="130000"/>
              </a:lnSpc>
              <a:spcBef>
                <a:spcPct val="0"/>
              </a:spcBef>
              <a:spcAft>
                <a:spcPct val="0"/>
              </a:spcAft>
              <a:buClrTx/>
              <a:buSzTx/>
              <a:tabLst/>
              <a:defRPr/>
            </a:pPr>
            <a:r>
              <a:rPr lang="de-DE" sz="1800" b="1" kern="0" dirty="0" smtClean="0">
                <a:solidFill>
                  <a:srgbClr val="000000"/>
                </a:solidFill>
                <a:latin typeface="+mj-lt"/>
                <a:ea typeface="ＭＳ Ｐゴシック" pitchFamily="34" charset="-128"/>
                <a:cs typeface="+mj-cs"/>
              </a:rPr>
              <a:t>Antwort: Die Zugehörigkeit zu einem Studierendentyp </a:t>
            </a:r>
            <a:r>
              <a:rPr lang="de-DE" sz="1800" b="1" kern="0" dirty="0" err="1" smtClean="0">
                <a:solidFill>
                  <a:srgbClr val="000000"/>
                </a:solidFill>
                <a:latin typeface="+mj-lt"/>
                <a:ea typeface="ＭＳ Ｐゴシック" pitchFamily="34" charset="-128"/>
                <a:cs typeface="+mj-cs"/>
              </a:rPr>
              <a:t>kovariiert</a:t>
            </a:r>
            <a:r>
              <a:rPr lang="de-DE" sz="1800" b="1" kern="0" dirty="0" smtClean="0">
                <a:solidFill>
                  <a:srgbClr val="000000"/>
                </a:solidFill>
                <a:latin typeface="+mj-lt"/>
                <a:ea typeface="ＭＳ Ｐゴシック" pitchFamily="34" charset="-128"/>
                <a:cs typeface="+mj-cs"/>
              </a:rPr>
              <a:t> mit folgenden Personenmerkmalen:</a:t>
            </a:r>
          </a:p>
          <a:p>
            <a:pPr marR="0" lvl="0" algn="l" defTabSz="914400" rtl="0" eaLnBrk="1" fontAlgn="base" latinLnBrk="0" hangingPunct="1">
              <a:lnSpc>
                <a:spcPct val="130000"/>
              </a:lnSpc>
              <a:spcBef>
                <a:spcPct val="0"/>
              </a:spcBef>
              <a:spcAft>
                <a:spcPct val="0"/>
              </a:spcAft>
              <a:buClrTx/>
              <a:buSzTx/>
              <a:tabLst/>
              <a:defRPr/>
            </a:pPr>
            <a:r>
              <a:rPr lang="de-DE" sz="1800" b="1" kern="0" dirty="0" smtClean="0">
                <a:solidFill>
                  <a:srgbClr val="000000"/>
                </a:solidFill>
                <a:latin typeface="+mj-lt"/>
                <a:ea typeface="ＭＳ Ｐゴシック" pitchFamily="34" charset="-128"/>
                <a:cs typeface="+mj-cs"/>
              </a:rPr>
              <a:t>Alter</a:t>
            </a:r>
          </a:p>
          <a:p>
            <a:pPr marR="0" lvl="0" algn="l" defTabSz="914400" rtl="0" eaLnBrk="1" fontAlgn="base" latinLnBrk="0" hangingPunct="1">
              <a:lnSpc>
                <a:spcPct val="130000"/>
              </a:lnSpc>
              <a:spcBef>
                <a:spcPct val="0"/>
              </a:spcBef>
              <a:spcAft>
                <a:spcPct val="0"/>
              </a:spcAft>
              <a:buClrTx/>
              <a:buSzTx/>
              <a:tabLst/>
              <a:defRPr/>
            </a:pPr>
            <a:r>
              <a:rPr lang="de-DE" sz="1800" b="1" kern="0" dirty="0" smtClean="0">
                <a:solidFill>
                  <a:srgbClr val="000000"/>
                </a:solidFill>
                <a:latin typeface="+mj-lt"/>
                <a:ea typeface="ＭＳ Ｐゴシック" pitchFamily="34" charset="-128"/>
                <a:cs typeface="+mj-cs"/>
              </a:rPr>
              <a:t>Abiturnote</a:t>
            </a:r>
          </a:p>
          <a:p>
            <a:pPr marR="0" lvl="0" algn="l" defTabSz="914400" rtl="0" eaLnBrk="1" fontAlgn="base" latinLnBrk="0" hangingPunct="1">
              <a:lnSpc>
                <a:spcPct val="130000"/>
              </a:lnSpc>
              <a:spcBef>
                <a:spcPct val="0"/>
              </a:spcBef>
              <a:spcAft>
                <a:spcPct val="0"/>
              </a:spcAft>
              <a:buClrTx/>
              <a:buSzTx/>
              <a:tabLst/>
              <a:defRPr/>
            </a:pPr>
            <a:r>
              <a:rPr lang="de-DE" sz="1800" b="1" kern="0" dirty="0" smtClean="0">
                <a:solidFill>
                  <a:srgbClr val="000000"/>
                </a:solidFill>
                <a:latin typeface="+mj-lt"/>
                <a:ea typeface="ＭＳ Ｐゴシック" pitchFamily="34" charset="-128"/>
                <a:cs typeface="+mj-cs"/>
              </a:rPr>
              <a:t>Berufliche Zielperspektiven</a:t>
            </a:r>
          </a:p>
          <a:p>
            <a:pPr marR="0" lvl="0" algn="l" defTabSz="914400" rtl="0" eaLnBrk="1" fontAlgn="base" latinLnBrk="0" hangingPunct="1">
              <a:lnSpc>
                <a:spcPct val="130000"/>
              </a:lnSpc>
              <a:spcBef>
                <a:spcPct val="0"/>
              </a:spcBef>
              <a:spcAft>
                <a:spcPct val="0"/>
              </a:spcAft>
              <a:buClrTx/>
              <a:buSzTx/>
              <a:tabLst/>
              <a:defRPr/>
            </a:pPr>
            <a:r>
              <a:rPr lang="de-DE" sz="1800" b="1" kern="0" dirty="0" smtClean="0">
                <a:solidFill>
                  <a:srgbClr val="000000"/>
                </a:solidFill>
                <a:latin typeface="+mj-lt"/>
                <a:ea typeface="ＭＳ Ｐゴシック" pitchFamily="34" charset="-128"/>
                <a:cs typeface="+mj-cs"/>
              </a:rPr>
              <a:t>Persönlichkeitseigenschaften</a:t>
            </a:r>
          </a:p>
          <a:p>
            <a:pPr marR="0" lvl="0" algn="l" defTabSz="914400" rtl="0" eaLnBrk="1" fontAlgn="base" latinLnBrk="0" hangingPunct="1">
              <a:lnSpc>
                <a:spcPct val="130000"/>
              </a:lnSpc>
              <a:spcBef>
                <a:spcPct val="0"/>
              </a:spcBef>
              <a:spcAft>
                <a:spcPct val="0"/>
              </a:spcAft>
              <a:buClrTx/>
              <a:buSzTx/>
              <a:tabLst/>
              <a:defRPr/>
            </a:pPr>
            <a:endParaRPr lang="de-DE" sz="1800" b="1" kern="0" dirty="0">
              <a:solidFill>
                <a:srgbClr val="000000"/>
              </a:solidFill>
              <a:latin typeface="+mj-lt"/>
              <a:ea typeface="ＭＳ Ｐゴシック" pitchFamily="34" charset="-128"/>
              <a:cs typeface="+mj-cs"/>
            </a:endParaRPr>
          </a:p>
          <a:p>
            <a:pPr marR="0" lvl="0" algn="l" defTabSz="914400" rtl="0" eaLnBrk="1" fontAlgn="base" latinLnBrk="0" hangingPunct="1">
              <a:lnSpc>
                <a:spcPct val="130000"/>
              </a:lnSpc>
              <a:spcBef>
                <a:spcPct val="0"/>
              </a:spcBef>
              <a:spcAft>
                <a:spcPct val="0"/>
              </a:spcAft>
              <a:buClrTx/>
              <a:buSzTx/>
              <a:tabLst/>
              <a:defRPr/>
            </a:pPr>
            <a:r>
              <a:rPr lang="de-DE" sz="1800" b="1" kern="0" dirty="0" smtClean="0">
                <a:solidFill>
                  <a:srgbClr val="000000"/>
                </a:solidFill>
                <a:latin typeface="+mj-lt"/>
                <a:ea typeface="ＭＳ Ｐゴシック" pitchFamily="34" charset="-128"/>
                <a:cs typeface="+mj-cs"/>
              </a:rPr>
              <a:t>Studierende mit einer positiven Einstellung gegenüber dem Lehrmodul „Forschungsmethoden und Statistik“ sind jünger, haben eine bessere Abiturnote, sind gewissenhafter, offener und extrovertierter als Studierende mit einer negativen Einstellung.</a:t>
            </a:r>
          </a:p>
          <a:p>
            <a:pPr marR="0" lvl="0" algn="l" defTabSz="914400" rtl="0" eaLnBrk="1" fontAlgn="base" latinLnBrk="0" hangingPunct="1">
              <a:lnSpc>
                <a:spcPct val="130000"/>
              </a:lnSpc>
              <a:spcBef>
                <a:spcPct val="0"/>
              </a:spcBef>
              <a:spcAft>
                <a:spcPct val="0"/>
              </a:spcAft>
              <a:buClrTx/>
              <a:buSzTx/>
              <a:tabLst/>
              <a:defRPr/>
            </a:pPr>
            <a:endParaRPr lang="de-DE" sz="1800" b="1" kern="0" dirty="0" smtClean="0">
              <a:solidFill>
                <a:schemeClr val="accent1"/>
              </a:solidFill>
              <a:latin typeface="+mj-lt"/>
              <a:ea typeface="ＭＳ Ｐゴシック" pitchFamily="34" charset="-128"/>
              <a:cs typeface="+mj-cs"/>
            </a:endParaRPr>
          </a:p>
          <a:p>
            <a:pPr marR="0" lvl="0" algn="l" defTabSz="914400" rtl="0" eaLnBrk="1" fontAlgn="base" latinLnBrk="0" hangingPunct="1">
              <a:lnSpc>
                <a:spcPct val="130000"/>
              </a:lnSpc>
              <a:spcBef>
                <a:spcPct val="0"/>
              </a:spcBef>
              <a:spcAft>
                <a:spcPct val="0"/>
              </a:spcAft>
              <a:buClrTx/>
              <a:buSzTx/>
              <a:tabLst/>
              <a:defRPr/>
            </a:pPr>
            <a:endParaRPr lang="de-DE" sz="1800" b="1" kern="0" dirty="0" smtClean="0">
              <a:solidFill>
                <a:schemeClr val="accent1"/>
              </a:solidFill>
              <a:latin typeface="+mj-lt"/>
              <a:ea typeface="ＭＳ Ｐゴシック" pitchFamily="34" charset="-128"/>
              <a:cs typeface="+mj-cs"/>
            </a:endParaRPr>
          </a:p>
          <a:p>
            <a:pPr marR="0" lvl="0" algn="l" defTabSz="914400" rtl="0" eaLnBrk="1" fontAlgn="base" latinLnBrk="0" hangingPunct="1">
              <a:lnSpc>
                <a:spcPct val="130000"/>
              </a:lnSpc>
              <a:spcBef>
                <a:spcPct val="0"/>
              </a:spcBef>
              <a:spcAft>
                <a:spcPct val="0"/>
              </a:spcAft>
              <a:buClrTx/>
              <a:buSzTx/>
              <a:tabLst/>
              <a:defRPr/>
            </a:pPr>
            <a:endParaRPr lang="de-DE" sz="2400" b="1" kern="0" baseline="0" dirty="0" smtClean="0">
              <a:solidFill>
                <a:schemeClr val="accent1"/>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3000" b="1" i="0" u="none" strike="noStrike" kern="0" cap="none" spc="0" normalizeH="0" baseline="0" noProof="0" dirty="0" smtClean="0">
              <a:ln>
                <a:noFill/>
              </a:ln>
              <a:solidFill>
                <a:schemeClr val="tx2"/>
              </a:solidFill>
              <a:effectLst/>
              <a:uLnTx/>
              <a:uFillTx/>
              <a:latin typeface="+mj-lt"/>
              <a:ea typeface="ＭＳ Ｐゴシック" pitchFamily="34" charset="-128"/>
              <a:cs typeface="+mj-cs"/>
            </a:endParaRPr>
          </a:p>
        </p:txBody>
      </p:sp>
    </p:spTree>
    <p:extLst>
      <p:ext uri="{BB962C8B-B14F-4D97-AF65-F5344CB8AC3E}">
        <p14:creationId xmlns:p14="http://schemas.microsoft.com/office/powerpoint/2010/main" val="291533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15</a:t>
            </a:fld>
            <a:endParaRPr lang="de-CH"/>
          </a:p>
        </p:txBody>
      </p:sp>
      <p:sp>
        <p:nvSpPr>
          <p:cNvPr id="7" name="Rectangle 3"/>
          <p:cNvSpPr txBox="1">
            <a:spLocks noChangeArrowheads="1"/>
          </p:cNvSpPr>
          <p:nvPr/>
        </p:nvSpPr>
        <p:spPr bwMode="auto">
          <a:xfrm>
            <a:off x="2195736" y="1988840"/>
            <a:ext cx="6384181"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827584" y="1357584"/>
            <a:ext cx="7920880" cy="4824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3000" b="1" i="0" u="none" strike="noStrike" kern="0" cap="none" spc="0" normalizeH="0" baseline="0" noProof="0" dirty="0" smtClean="0">
              <a:ln>
                <a:noFill/>
              </a:ln>
              <a:solidFill>
                <a:schemeClr val="tx2"/>
              </a:solidFill>
              <a:effectLst/>
              <a:uLnTx/>
              <a:uFillTx/>
              <a:latin typeface="+mj-lt"/>
              <a:ea typeface="ＭＳ Ｐゴシック" pitchFamily="34" charset="-128"/>
              <a:cs typeface="+mj-cs"/>
            </a:endParaRPr>
          </a:p>
        </p:txBody>
      </p:sp>
      <p:sp>
        <p:nvSpPr>
          <p:cNvPr id="9" name="Rechteck 8"/>
          <p:cNvSpPr/>
          <p:nvPr/>
        </p:nvSpPr>
        <p:spPr>
          <a:xfrm>
            <a:off x="683675" y="6463298"/>
            <a:ext cx="6878745" cy="338554"/>
          </a:xfrm>
          <a:prstGeom prst="rect">
            <a:avLst/>
          </a:prstGeom>
        </p:spPr>
        <p:txBody>
          <a:bodyPr wrap="square">
            <a:spAutoFit/>
          </a:bodyPr>
          <a:lstStyle/>
          <a:p>
            <a:r>
              <a:rPr lang="en-US" sz="800" dirty="0" err="1" smtClean="0">
                <a:latin typeface="+mj-lt"/>
              </a:rPr>
              <a:t>Quelle</a:t>
            </a:r>
            <a:r>
              <a:rPr lang="en-US" sz="800" dirty="0" smtClean="0">
                <a:latin typeface="+mj-lt"/>
              </a:rPr>
              <a:t>: Mutz, R. &amp; Daniel, H.-D. (2013). University </a:t>
            </a:r>
            <a:r>
              <a:rPr lang="en-US" sz="800" dirty="0">
                <a:latin typeface="+mj-lt"/>
              </a:rPr>
              <a:t>and </a:t>
            </a:r>
            <a:r>
              <a:rPr lang="en-US" sz="800" dirty="0" smtClean="0">
                <a:latin typeface="+mj-lt"/>
              </a:rPr>
              <a:t>student segmentation</a:t>
            </a:r>
            <a:r>
              <a:rPr lang="en-US" sz="800" dirty="0">
                <a:latin typeface="+mj-lt"/>
              </a:rPr>
              <a:t>: </a:t>
            </a:r>
            <a:r>
              <a:rPr lang="en-US" sz="800" dirty="0" smtClean="0">
                <a:latin typeface="+mj-lt"/>
              </a:rPr>
              <a:t>Multilevel latent-class </a:t>
            </a:r>
            <a:r>
              <a:rPr lang="en-US" sz="800" dirty="0">
                <a:latin typeface="+mj-lt"/>
              </a:rPr>
              <a:t>analysis of students’ </a:t>
            </a:r>
            <a:r>
              <a:rPr lang="en-US" sz="800" dirty="0" smtClean="0">
                <a:latin typeface="+mj-lt"/>
              </a:rPr>
              <a:t>attitudes towards </a:t>
            </a:r>
            <a:r>
              <a:rPr lang="de-CH" sz="800" dirty="0" err="1" smtClean="0">
                <a:latin typeface="+mj-lt"/>
              </a:rPr>
              <a:t>research</a:t>
            </a:r>
            <a:endParaRPr lang="de-CH" sz="800" dirty="0" smtClean="0">
              <a:latin typeface="+mj-lt"/>
            </a:endParaRPr>
          </a:p>
          <a:p>
            <a:r>
              <a:rPr lang="de-CH" sz="800" dirty="0" err="1" smtClean="0">
                <a:latin typeface="+mj-lt"/>
              </a:rPr>
              <a:t>methods</a:t>
            </a:r>
            <a:r>
              <a:rPr lang="de-CH" sz="800" dirty="0" smtClean="0">
                <a:latin typeface="+mj-lt"/>
              </a:rPr>
              <a:t> </a:t>
            </a:r>
            <a:r>
              <a:rPr lang="de-CH" sz="800" dirty="0" err="1">
                <a:latin typeface="+mj-lt"/>
              </a:rPr>
              <a:t>and</a:t>
            </a:r>
            <a:r>
              <a:rPr lang="de-CH" sz="800" dirty="0">
                <a:latin typeface="+mj-lt"/>
              </a:rPr>
              <a:t> </a:t>
            </a:r>
            <a:r>
              <a:rPr lang="de-CH" sz="800" dirty="0" err="1" smtClean="0">
                <a:latin typeface="+mj-lt"/>
              </a:rPr>
              <a:t>statistics</a:t>
            </a:r>
            <a:r>
              <a:rPr lang="de-CH" sz="800" dirty="0" smtClean="0">
                <a:latin typeface="+mj-lt"/>
              </a:rPr>
              <a:t>. </a:t>
            </a:r>
            <a:r>
              <a:rPr lang="en-US" sz="800" i="1" dirty="0" smtClean="0">
                <a:latin typeface="+mj-lt"/>
              </a:rPr>
              <a:t>British </a:t>
            </a:r>
            <a:r>
              <a:rPr lang="en-US" sz="800" i="1" dirty="0">
                <a:latin typeface="+mj-lt"/>
              </a:rPr>
              <a:t>Journal of Educational </a:t>
            </a:r>
            <a:r>
              <a:rPr lang="en-US" sz="800" i="1" dirty="0" smtClean="0">
                <a:latin typeface="+mj-lt"/>
              </a:rPr>
              <a:t>Psych</a:t>
            </a:r>
            <a:r>
              <a:rPr lang="en-US" sz="800" dirty="0" smtClean="0">
                <a:latin typeface="+mj-lt"/>
              </a:rPr>
              <a:t>ology, </a:t>
            </a:r>
            <a:r>
              <a:rPr lang="en-US" sz="800" i="1" dirty="0">
                <a:latin typeface="+mj-lt"/>
              </a:rPr>
              <a:t>83</a:t>
            </a:r>
            <a:r>
              <a:rPr lang="en-US" sz="800" dirty="0">
                <a:latin typeface="+mj-lt"/>
              </a:rPr>
              <a:t>, </a:t>
            </a:r>
            <a:r>
              <a:rPr lang="en-US" sz="800" dirty="0" smtClean="0">
                <a:latin typeface="+mj-lt"/>
              </a:rPr>
              <a:t>280–304 (p.293)</a:t>
            </a:r>
            <a:endParaRPr lang="de-CH" dirty="0">
              <a:latin typeface="+mj-lt"/>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97" y="1628800"/>
            <a:ext cx="8393692" cy="3960478"/>
          </a:xfrm>
          <a:prstGeom prst="rect">
            <a:avLst/>
          </a:prstGeom>
        </p:spPr>
      </p:pic>
    </p:spTree>
    <p:extLst>
      <p:ext uri="{BB962C8B-B14F-4D97-AF65-F5344CB8AC3E}">
        <p14:creationId xmlns:p14="http://schemas.microsoft.com/office/powerpoint/2010/main" val="1600489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16</a:t>
            </a:fld>
            <a:endParaRPr lang="de-CH"/>
          </a:p>
        </p:txBody>
      </p:sp>
      <p:sp>
        <p:nvSpPr>
          <p:cNvPr id="7" name="Rectangle 3"/>
          <p:cNvSpPr txBox="1">
            <a:spLocks noChangeArrowheads="1"/>
          </p:cNvSpPr>
          <p:nvPr/>
        </p:nvSpPr>
        <p:spPr bwMode="auto">
          <a:xfrm>
            <a:off x="930275" y="2204864"/>
            <a:ext cx="7680325"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930274" y="1196752"/>
            <a:ext cx="7890198" cy="5256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R="0" lvl="0" algn="l" defTabSz="914400" rtl="0" eaLnBrk="1" fontAlgn="base" latinLnBrk="0" hangingPunct="1">
              <a:lnSpc>
                <a:spcPct val="130000"/>
              </a:lnSpc>
              <a:spcBef>
                <a:spcPct val="0"/>
              </a:spcBef>
              <a:spcAft>
                <a:spcPct val="0"/>
              </a:spcAft>
              <a:buClrTx/>
              <a:buSzTx/>
              <a:tabLst/>
              <a:defRPr/>
            </a:pPr>
            <a:r>
              <a:rPr lang="de-DE" sz="1800" b="1" kern="0" dirty="0" smtClean="0">
                <a:solidFill>
                  <a:srgbClr val="000000"/>
                </a:solidFill>
                <a:latin typeface="+mj-lt"/>
                <a:ea typeface="ＭＳ Ｐゴシック" pitchFamily="34" charset="-128"/>
                <a:cs typeface="+mj-cs"/>
              </a:rPr>
              <a:t>Frage 3: Welcher Zusammenhang besteht zwischen Studierendentyp und (a) Zweifeln an der Studienfachwahl, (b) Wechsel des Studiengangs, (c) Erfolg in der Zwischenprüfung und (d) Studiendauer?</a:t>
            </a:r>
          </a:p>
          <a:p>
            <a:pPr marR="0" lvl="0" algn="l" defTabSz="914400" rtl="0" eaLnBrk="1" fontAlgn="base" latinLnBrk="0" hangingPunct="1">
              <a:lnSpc>
                <a:spcPct val="130000"/>
              </a:lnSpc>
              <a:spcBef>
                <a:spcPct val="0"/>
              </a:spcBef>
              <a:spcAft>
                <a:spcPct val="0"/>
              </a:spcAft>
              <a:buClrTx/>
              <a:buSzTx/>
              <a:tabLst/>
              <a:defRPr/>
            </a:pPr>
            <a:endParaRPr lang="de-DE" sz="1800" b="1" kern="0" dirty="0">
              <a:solidFill>
                <a:srgbClr val="000000"/>
              </a:solidFill>
              <a:latin typeface="+mj-lt"/>
              <a:ea typeface="ＭＳ Ｐゴシック" pitchFamily="34" charset="-128"/>
              <a:cs typeface="+mj-cs"/>
            </a:endParaRPr>
          </a:p>
          <a:p>
            <a:pPr>
              <a:lnSpc>
                <a:spcPct val="130000"/>
              </a:lnSpc>
              <a:defRPr/>
            </a:pPr>
            <a:r>
              <a:rPr lang="de-DE" sz="1800" b="1" kern="0" dirty="0" smtClean="0">
                <a:solidFill>
                  <a:srgbClr val="000000"/>
                </a:solidFill>
                <a:latin typeface="+mj-lt"/>
                <a:ea typeface="ＭＳ Ｐゴシック" pitchFamily="34" charset="-128"/>
                <a:cs typeface="+mj-cs"/>
              </a:rPr>
              <a:t>Antwort: </a:t>
            </a:r>
            <a:r>
              <a:rPr lang="de-DE" sz="1800" b="1" kern="0" dirty="0">
                <a:solidFill>
                  <a:srgbClr val="000000"/>
                </a:solidFill>
                <a:ea typeface="ＭＳ Ｐゴシック" pitchFamily="34" charset="-128"/>
              </a:rPr>
              <a:t>Studierende mit einer positiven Einstellung gegenüber dem Lehrmodul „Forschungsmethoden und Statistik“ </a:t>
            </a:r>
            <a:r>
              <a:rPr lang="de-DE" sz="1800" b="1" kern="0" dirty="0" smtClean="0">
                <a:solidFill>
                  <a:srgbClr val="000000"/>
                </a:solidFill>
                <a:ea typeface="ＭＳ Ｐゴシック" pitchFamily="34" charset="-128"/>
              </a:rPr>
              <a:t>haben weniger Zweifel an der richtigen Studienfachwahl, wechseln seltener das Studienfach, erzielen bessere Noten in der Zwischenprüfung und schließen das Studium schneller ab  </a:t>
            </a:r>
            <a:r>
              <a:rPr lang="de-DE" sz="1800" b="1" kern="0" dirty="0">
                <a:solidFill>
                  <a:srgbClr val="000000"/>
                </a:solidFill>
                <a:ea typeface="ＭＳ Ｐゴシック" pitchFamily="34" charset="-128"/>
              </a:rPr>
              <a:t>als Studierende mit einer negativen Einstellung.</a:t>
            </a:r>
          </a:p>
          <a:p>
            <a:pPr marR="0" lvl="0" algn="l" defTabSz="914400" rtl="0" eaLnBrk="1" fontAlgn="base" latinLnBrk="0" hangingPunct="1">
              <a:lnSpc>
                <a:spcPct val="130000"/>
              </a:lnSpc>
              <a:spcBef>
                <a:spcPct val="0"/>
              </a:spcBef>
              <a:spcAft>
                <a:spcPct val="0"/>
              </a:spcAft>
              <a:buClrTx/>
              <a:buSzTx/>
              <a:tabLst/>
              <a:defRPr/>
            </a:pPr>
            <a:endParaRPr lang="de-DE" sz="1800" b="1" kern="0" dirty="0" smtClean="0">
              <a:solidFill>
                <a:schemeClr val="accent1"/>
              </a:solidFill>
              <a:latin typeface="+mj-lt"/>
              <a:ea typeface="ＭＳ Ｐゴシック" pitchFamily="34" charset="-128"/>
              <a:cs typeface="+mj-cs"/>
            </a:endParaRPr>
          </a:p>
          <a:p>
            <a:pPr marR="0" lvl="0" algn="l" defTabSz="914400" rtl="0" eaLnBrk="1" fontAlgn="base" latinLnBrk="0" hangingPunct="1">
              <a:lnSpc>
                <a:spcPct val="130000"/>
              </a:lnSpc>
              <a:spcBef>
                <a:spcPct val="0"/>
              </a:spcBef>
              <a:spcAft>
                <a:spcPct val="0"/>
              </a:spcAft>
              <a:buClrTx/>
              <a:buSzTx/>
              <a:tabLst/>
              <a:defRPr/>
            </a:pPr>
            <a:endParaRPr lang="de-DE" sz="1800" b="1" kern="0" dirty="0" smtClean="0">
              <a:solidFill>
                <a:schemeClr val="accent1"/>
              </a:solidFill>
              <a:latin typeface="+mj-lt"/>
              <a:ea typeface="ＭＳ Ｐゴシック" pitchFamily="34" charset="-128"/>
              <a:cs typeface="+mj-cs"/>
            </a:endParaRPr>
          </a:p>
          <a:p>
            <a:pPr marR="0" lvl="0" algn="l" defTabSz="914400" rtl="0" eaLnBrk="1" fontAlgn="base" latinLnBrk="0" hangingPunct="1">
              <a:lnSpc>
                <a:spcPct val="130000"/>
              </a:lnSpc>
              <a:spcBef>
                <a:spcPct val="0"/>
              </a:spcBef>
              <a:spcAft>
                <a:spcPct val="0"/>
              </a:spcAft>
              <a:buClrTx/>
              <a:buSzTx/>
              <a:tabLst/>
              <a:defRPr/>
            </a:pPr>
            <a:endParaRPr lang="de-DE" sz="1800" b="1" kern="0" dirty="0" smtClean="0">
              <a:solidFill>
                <a:schemeClr val="accent1"/>
              </a:solidFill>
              <a:latin typeface="+mj-lt"/>
              <a:ea typeface="ＭＳ Ｐゴシック" pitchFamily="34" charset="-128"/>
              <a:cs typeface="+mj-cs"/>
            </a:endParaRPr>
          </a:p>
          <a:p>
            <a:pPr marR="0" lvl="0" algn="l" defTabSz="914400" rtl="0" eaLnBrk="1" fontAlgn="base" latinLnBrk="0" hangingPunct="1">
              <a:lnSpc>
                <a:spcPct val="130000"/>
              </a:lnSpc>
              <a:spcBef>
                <a:spcPct val="0"/>
              </a:spcBef>
              <a:spcAft>
                <a:spcPct val="0"/>
              </a:spcAft>
              <a:buClrTx/>
              <a:buSzTx/>
              <a:tabLst/>
              <a:defRPr/>
            </a:pPr>
            <a:endParaRPr lang="de-DE" sz="1800" b="1" kern="0" dirty="0" smtClean="0">
              <a:solidFill>
                <a:schemeClr val="accent1"/>
              </a:solidFill>
              <a:latin typeface="+mj-lt"/>
              <a:ea typeface="ＭＳ Ｐゴシック" pitchFamily="34" charset="-128"/>
              <a:cs typeface="+mj-cs"/>
            </a:endParaRPr>
          </a:p>
          <a:p>
            <a:pPr marR="0" lvl="0" algn="l" defTabSz="914400" rtl="0" eaLnBrk="1" fontAlgn="base" latinLnBrk="0" hangingPunct="1">
              <a:lnSpc>
                <a:spcPct val="130000"/>
              </a:lnSpc>
              <a:spcBef>
                <a:spcPct val="0"/>
              </a:spcBef>
              <a:spcAft>
                <a:spcPct val="0"/>
              </a:spcAft>
              <a:buClrTx/>
              <a:buSzTx/>
              <a:tabLst/>
              <a:defRPr/>
            </a:pPr>
            <a:endParaRPr lang="de-DE" sz="2400" b="1" kern="0" baseline="0" dirty="0" smtClean="0">
              <a:solidFill>
                <a:schemeClr val="accent1"/>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3000" b="1" i="0" u="none" strike="noStrike" kern="0" cap="none" spc="0" normalizeH="0" baseline="0" noProof="0" dirty="0" smtClean="0">
              <a:ln>
                <a:noFill/>
              </a:ln>
              <a:solidFill>
                <a:schemeClr val="tx2"/>
              </a:solidFill>
              <a:effectLst/>
              <a:uLnTx/>
              <a:uFillTx/>
              <a:latin typeface="+mj-lt"/>
              <a:ea typeface="ＭＳ Ｐゴシック" pitchFamily="34" charset="-128"/>
              <a:cs typeface="+mj-cs"/>
            </a:endParaRPr>
          </a:p>
        </p:txBody>
      </p:sp>
    </p:spTree>
    <p:extLst>
      <p:ext uri="{BB962C8B-B14F-4D97-AF65-F5344CB8AC3E}">
        <p14:creationId xmlns:p14="http://schemas.microsoft.com/office/powerpoint/2010/main" val="337583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17</a:t>
            </a:fld>
            <a:endParaRPr lang="de-CH"/>
          </a:p>
        </p:txBody>
      </p:sp>
      <p:sp>
        <p:nvSpPr>
          <p:cNvPr id="7" name="Rectangle 3"/>
          <p:cNvSpPr txBox="1">
            <a:spLocks noChangeArrowheads="1"/>
          </p:cNvSpPr>
          <p:nvPr/>
        </p:nvSpPr>
        <p:spPr bwMode="auto">
          <a:xfrm>
            <a:off x="2195736" y="1988840"/>
            <a:ext cx="6384181"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899592" y="1340768"/>
            <a:ext cx="7920880" cy="4824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3000" b="1" i="0" u="none" strike="noStrike" kern="0" cap="none" spc="0" normalizeH="0" baseline="0" noProof="0" dirty="0" smtClean="0">
              <a:ln>
                <a:noFill/>
              </a:ln>
              <a:solidFill>
                <a:schemeClr val="tx2"/>
              </a:solidFill>
              <a:effectLst/>
              <a:uLnTx/>
              <a:uFillTx/>
              <a:latin typeface="+mj-lt"/>
              <a:ea typeface="ＭＳ Ｐゴシック" pitchFamily="34" charset="-128"/>
              <a:cs typeface="+mj-cs"/>
            </a:endParaRPr>
          </a:p>
        </p:txBody>
      </p:sp>
      <p:sp>
        <p:nvSpPr>
          <p:cNvPr id="9" name="Rechteck 8"/>
          <p:cNvSpPr/>
          <p:nvPr/>
        </p:nvSpPr>
        <p:spPr>
          <a:xfrm>
            <a:off x="683675" y="6463298"/>
            <a:ext cx="6878745" cy="338554"/>
          </a:xfrm>
          <a:prstGeom prst="rect">
            <a:avLst/>
          </a:prstGeom>
        </p:spPr>
        <p:txBody>
          <a:bodyPr wrap="square">
            <a:spAutoFit/>
          </a:bodyPr>
          <a:lstStyle/>
          <a:p>
            <a:r>
              <a:rPr lang="en-US" sz="800" dirty="0" err="1" smtClean="0">
                <a:latin typeface="+mj-lt"/>
              </a:rPr>
              <a:t>Quelle</a:t>
            </a:r>
            <a:r>
              <a:rPr lang="en-US" sz="800" dirty="0" smtClean="0">
                <a:latin typeface="+mj-lt"/>
              </a:rPr>
              <a:t>: Mutz, R. &amp; Daniel, H.-D. (2013). University </a:t>
            </a:r>
            <a:r>
              <a:rPr lang="en-US" sz="800" dirty="0">
                <a:latin typeface="+mj-lt"/>
              </a:rPr>
              <a:t>and </a:t>
            </a:r>
            <a:r>
              <a:rPr lang="en-US" sz="800" dirty="0" smtClean="0">
                <a:latin typeface="+mj-lt"/>
              </a:rPr>
              <a:t>student segmentation</a:t>
            </a:r>
            <a:r>
              <a:rPr lang="en-US" sz="800" dirty="0">
                <a:latin typeface="+mj-lt"/>
              </a:rPr>
              <a:t>: </a:t>
            </a:r>
            <a:r>
              <a:rPr lang="en-US" sz="800" dirty="0" smtClean="0">
                <a:latin typeface="+mj-lt"/>
              </a:rPr>
              <a:t>Multilevel latent-class </a:t>
            </a:r>
            <a:r>
              <a:rPr lang="en-US" sz="800" dirty="0">
                <a:latin typeface="+mj-lt"/>
              </a:rPr>
              <a:t>analysis of students’ </a:t>
            </a:r>
            <a:r>
              <a:rPr lang="en-US" sz="800" dirty="0" smtClean="0">
                <a:latin typeface="+mj-lt"/>
              </a:rPr>
              <a:t>attitudes towards </a:t>
            </a:r>
            <a:r>
              <a:rPr lang="de-CH" sz="800" dirty="0" err="1" smtClean="0">
                <a:latin typeface="+mj-lt"/>
              </a:rPr>
              <a:t>research</a:t>
            </a:r>
            <a:endParaRPr lang="de-CH" sz="800" dirty="0" smtClean="0">
              <a:latin typeface="+mj-lt"/>
            </a:endParaRPr>
          </a:p>
          <a:p>
            <a:r>
              <a:rPr lang="de-CH" sz="800" dirty="0" err="1" smtClean="0">
                <a:latin typeface="+mj-lt"/>
              </a:rPr>
              <a:t>methods</a:t>
            </a:r>
            <a:r>
              <a:rPr lang="de-CH" sz="800" dirty="0" smtClean="0">
                <a:latin typeface="+mj-lt"/>
              </a:rPr>
              <a:t> </a:t>
            </a:r>
            <a:r>
              <a:rPr lang="de-CH" sz="800" dirty="0" err="1">
                <a:latin typeface="+mj-lt"/>
              </a:rPr>
              <a:t>and</a:t>
            </a:r>
            <a:r>
              <a:rPr lang="de-CH" sz="800" dirty="0">
                <a:latin typeface="+mj-lt"/>
              </a:rPr>
              <a:t> </a:t>
            </a:r>
            <a:r>
              <a:rPr lang="de-CH" sz="800" dirty="0" err="1" smtClean="0">
                <a:latin typeface="+mj-lt"/>
              </a:rPr>
              <a:t>statistics</a:t>
            </a:r>
            <a:r>
              <a:rPr lang="de-CH" sz="800" dirty="0" smtClean="0">
                <a:latin typeface="+mj-lt"/>
              </a:rPr>
              <a:t>. </a:t>
            </a:r>
            <a:r>
              <a:rPr lang="en-US" sz="800" i="1" dirty="0" smtClean="0">
                <a:latin typeface="+mj-lt"/>
              </a:rPr>
              <a:t>British </a:t>
            </a:r>
            <a:r>
              <a:rPr lang="en-US" sz="800" i="1" dirty="0">
                <a:latin typeface="+mj-lt"/>
              </a:rPr>
              <a:t>Journal of Educational </a:t>
            </a:r>
            <a:r>
              <a:rPr lang="en-US" sz="800" i="1" dirty="0" smtClean="0">
                <a:latin typeface="+mj-lt"/>
              </a:rPr>
              <a:t>Psych</a:t>
            </a:r>
            <a:r>
              <a:rPr lang="en-US" sz="800" dirty="0" smtClean="0">
                <a:latin typeface="+mj-lt"/>
              </a:rPr>
              <a:t>ology, </a:t>
            </a:r>
            <a:r>
              <a:rPr lang="en-US" sz="800" i="1" dirty="0">
                <a:latin typeface="+mj-lt"/>
              </a:rPr>
              <a:t>83</a:t>
            </a:r>
            <a:r>
              <a:rPr lang="en-US" sz="800" dirty="0">
                <a:latin typeface="+mj-lt"/>
              </a:rPr>
              <a:t>, </a:t>
            </a:r>
            <a:r>
              <a:rPr lang="en-US" sz="800" dirty="0" smtClean="0">
                <a:latin typeface="+mj-lt"/>
              </a:rPr>
              <a:t>280–304 (p.297)</a:t>
            </a:r>
            <a:endParaRPr lang="de-CH" dirty="0">
              <a:latin typeface="+mj-lt"/>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75" y="1207021"/>
            <a:ext cx="7416717" cy="5194950"/>
          </a:xfrm>
          <a:prstGeom prst="rect">
            <a:avLst/>
          </a:prstGeom>
        </p:spPr>
      </p:pic>
    </p:spTree>
    <p:extLst>
      <p:ext uri="{BB962C8B-B14F-4D97-AF65-F5344CB8AC3E}">
        <p14:creationId xmlns:p14="http://schemas.microsoft.com/office/powerpoint/2010/main" val="1103782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18</a:t>
            </a:fld>
            <a:endParaRPr lang="de-CH"/>
          </a:p>
        </p:txBody>
      </p:sp>
      <p:sp>
        <p:nvSpPr>
          <p:cNvPr id="7" name="Rectangle 3"/>
          <p:cNvSpPr txBox="1">
            <a:spLocks noChangeArrowheads="1"/>
          </p:cNvSpPr>
          <p:nvPr/>
        </p:nvSpPr>
        <p:spPr bwMode="auto">
          <a:xfrm>
            <a:off x="2195736" y="1988840"/>
            <a:ext cx="6384181"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899592" y="1268760"/>
            <a:ext cx="8064896"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3000" b="1" i="0" u="none" strike="noStrike" kern="0" cap="none" spc="0" normalizeH="0" baseline="0" noProof="0" dirty="0" smtClean="0">
                <a:ln>
                  <a:noFill/>
                </a:ln>
                <a:solidFill>
                  <a:srgbClr val="000000"/>
                </a:solidFill>
                <a:effectLst/>
                <a:uLnTx/>
                <a:uFillTx/>
                <a:latin typeface="+mj-lt"/>
                <a:ea typeface="ＭＳ Ｐゴシック" pitchFamily="34" charset="-128"/>
                <a:cs typeface="+mj-cs"/>
              </a:rPr>
              <a:t>Wie kann</a:t>
            </a:r>
            <a:r>
              <a:rPr kumimoji="0" lang="de-DE" sz="3000" b="1" i="0" u="none" strike="noStrike" kern="0" cap="none" spc="0" normalizeH="0" noProof="0" dirty="0" smtClean="0">
                <a:ln>
                  <a:noFill/>
                </a:ln>
                <a:solidFill>
                  <a:srgbClr val="000000"/>
                </a:solidFill>
                <a:effectLst/>
                <a:uLnTx/>
                <a:uFillTx/>
                <a:latin typeface="+mj-lt"/>
                <a:ea typeface="ＭＳ Ｐゴシック" pitchFamily="34" charset="-128"/>
                <a:cs typeface="+mj-cs"/>
              </a:rPr>
              <a:t> die </a:t>
            </a:r>
            <a:r>
              <a:rPr kumimoji="0" lang="de-DE" sz="3000" b="1" i="0" u="none" strike="noStrike" kern="0" cap="none" spc="0" normalizeH="0" baseline="0" noProof="0" dirty="0" smtClean="0">
                <a:ln>
                  <a:noFill/>
                </a:ln>
                <a:solidFill>
                  <a:srgbClr val="000000"/>
                </a:solidFill>
                <a:effectLst/>
                <a:uLnTx/>
                <a:uFillTx/>
                <a:latin typeface="+mj-lt"/>
                <a:ea typeface="ＭＳ Ｐゴシック" pitchFamily="34" charset="-128"/>
                <a:cs typeface="+mj-cs"/>
              </a:rPr>
              <a:t>Hochschule mit heterogenen </a:t>
            </a:r>
            <a:r>
              <a:rPr kumimoji="0" lang="de-DE" sz="3000" b="1" i="0" u="none" strike="noStrike" kern="0" cap="none" spc="0" normalizeH="0" baseline="0" noProof="0" dirty="0" err="1" smtClean="0">
                <a:ln>
                  <a:noFill/>
                </a:ln>
                <a:solidFill>
                  <a:srgbClr val="000000"/>
                </a:solidFill>
                <a:effectLst/>
                <a:uLnTx/>
                <a:uFillTx/>
                <a:latin typeface="+mj-lt"/>
                <a:ea typeface="ＭＳ Ｐゴシック" pitchFamily="34" charset="-128"/>
                <a:cs typeface="+mj-cs"/>
              </a:rPr>
              <a:t>Motivations</a:t>
            </a:r>
            <a:r>
              <a:rPr lang="de-DE" sz="3000" b="1" kern="0" dirty="0" smtClean="0">
                <a:solidFill>
                  <a:srgbClr val="000000"/>
                </a:solidFill>
                <a:latin typeface="+mj-lt"/>
                <a:ea typeface="ＭＳ Ｐゴシック" pitchFamily="34" charset="-128"/>
                <a:cs typeface="+mj-cs"/>
              </a:rPr>
              <a:t>- und Lernausgangslagen ihrer Studierenden umgehen? Wie können Lehr-Lern-Umgebungen heterogenitätsorientiert gestaltet werden, damit Studierende in ihrem Lernprozess unterstützt werden?</a:t>
            </a:r>
          </a:p>
          <a:p>
            <a:pPr marL="0" marR="0" lvl="0" indent="0" algn="l" defTabSz="914400" rtl="0" eaLnBrk="1" fontAlgn="base" latinLnBrk="0" hangingPunct="1">
              <a:lnSpc>
                <a:spcPct val="100000"/>
              </a:lnSpc>
              <a:spcBef>
                <a:spcPct val="0"/>
              </a:spcBef>
              <a:spcAft>
                <a:spcPct val="0"/>
              </a:spcAft>
              <a:buClrTx/>
              <a:buSzTx/>
              <a:buFontTx/>
              <a:buNone/>
              <a:tabLst/>
              <a:defRPr/>
            </a:pPr>
            <a:endParaRPr lang="de-DE" sz="3000" b="1" kern="0" dirty="0" smtClean="0">
              <a:solidFill>
                <a:srgbClr val="000000"/>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3000" b="1" i="0" u="none" strike="noStrike" kern="0" cap="none" spc="0" normalizeH="0" baseline="0" noProof="0" dirty="0" smtClean="0">
                <a:ln>
                  <a:noFill/>
                </a:ln>
                <a:solidFill>
                  <a:srgbClr val="000000"/>
                </a:solidFill>
                <a:effectLst/>
                <a:uLnTx/>
                <a:uFillTx/>
                <a:latin typeface="+mj-lt"/>
                <a:ea typeface="ＭＳ Ｐゴシック" pitchFamily="34" charset="-128"/>
                <a:cs typeface="+mj-cs"/>
              </a:rPr>
              <a:t>In unserer Studie</a:t>
            </a:r>
            <a:r>
              <a:rPr kumimoji="0" lang="de-DE" sz="3000" b="1" i="0" u="none" strike="noStrike" kern="0" cap="none" spc="0" normalizeH="0" noProof="0" dirty="0" smtClean="0">
                <a:ln>
                  <a:noFill/>
                </a:ln>
                <a:solidFill>
                  <a:srgbClr val="000000"/>
                </a:solidFill>
                <a:effectLst/>
                <a:uLnTx/>
                <a:uFillTx/>
                <a:latin typeface="+mj-lt"/>
                <a:ea typeface="ＭＳ Ｐゴシック" pitchFamily="34" charset="-128"/>
                <a:cs typeface="+mj-cs"/>
              </a:rPr>
              <a:t> über Studierendentypen in der Psychologie haben wir die Frage wie folgt beantwortet:</a:t>
            </a:r>
            <a:endParaRPr kumimoji="0" lang="de-DE" sz="3000" b="1" i="0" u="none" strike="noStrike" kern="0" cap="none" spc="0" normalizeH="0" baseline="0" noProof="0" dirty="0">
              <a:ln>
                <a:noFill/>
              </a:ln>
              <a:solidFill>
                <a:srgbClr val="000000"/>
              </a:solidFill>
              <a:effectLst/>
              <a:uLnTx/>
              <a:uFillTx/>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3000" b="1" i="0" u="none" strike="noStrike" kern="0" cap="none" spc="0" normalizeH="0" baseline="0" noProof="0" dirty="0" smtClean="0">
              <a:ln>
                <a:noFill/>
              </a:ln>
              <a:solidFill>
                <a:schemeClr val="tx2"/>
              </a:solidFill>
              <a:effectLst/>
              <a:uLnTx/>
              <a:uFillTx/>
              <a:latin typeface="+mj-lt"/>
              <a:ea typeface="ＭＳ Ｐゴシック" pitchFamily="34" charset="-128"/>
              <a:cs typeface="+mj-cs"/>
            </a:endParaRPr>
          </a:p>
        </p:txBody>
      </p:sp>
    </p:spTree>
    <p:extLst>
      <p:ext uri="{BB962C8B-B14F-4D97-AF65-F5344CB8AC3E}">
        <p14:creationId xmlns:p14="http://schemas.microsoft.com/office/powerpoint/2010/main" val="2455709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19</a:t>
            </a:fld>
            <a:endParaRPr lang="de-CH"/>
          </a:p>
        </p:txBody>
      </p:sp>
      <p:sp>
        <p:nvSpPr>
          <p:cNvPr id="7" name="Rectangle 3"/>
          <p:cNvSpPr txBox="1">
            <a:spLocks noChangeArrowheads="1"/>
          </p:cNvSpPr>
          <p:nvPr/>
        </p:nvSpPr>
        <p:spPr bwMode="auto">
          <a:xfrm>
            <a:off x="2195736" y="1988840"/>
            <a:ext cx="6384181"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899592" y="1268760"/>
            <a:ext cx="8064896"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L="0" marR="0" lvl="0" indent="0" algn="l" defTabSz="914400" rtl="0" eaLnBrk="1" fontAlgn="base" latinLnBrk="0" hangingPunct="1">
              <a:lnSpc>
                <a:spcPct val="130000"/>
              </a:lnSpc>
              <a:spcBef>
                <a:spcPct val="0"/>
              </a:spcBef>
              <a:spcAft>
                <a:spcPct val="0"/>
              </a:spcAft>
              <a:buClrTx/>
              <a:buSzTx/>
              <a:buFontTx/>
              <a:buNone/>
              <a:tabLst/>
              <a:defRPr/>
            </a:pPr>
            <a:r>
              <a:rPr lang="en-GB" sz="1800" b="1" kern="0" dirty="0" smtClean="0">
                <a:solidFill>
                  <a:srgbClr val="000000"/>
                </a:solidFill>
                <a:latin typeface="+mj-lt"/>
                <a:ea typeface="ＭＳ Ｐゴシック" pitchFamily="34" charset="-128"/>
                <a:cs typeface="+mj-cs"/>
              </a:rPr>
              <a:t>Universities “must offer </a:t>
            </a:r>
            <a:r>
              <a:rPr lang="en-GB" sz="2400" i="1" kern="0" dirty="0" smtClean="0">
                <a:solidFill>
                  <a:srgbClr val="000000"/>
                </a:solidFill>
                <a:latin typeface="+mj-lt"/>
                <a:ea typeface="ＭＳ Ｐゴシック" pitchFamily="34" charset="-128"/>
                <a:cs typeface="+mj-cs"/>
              </a:rPr>
              <a:t>multiple learning activities</a:t>
            </a:r>
            <a:r>
              <a:rPr lang="en-GB" sz="1800" b="1" kern="0" dirty="0" smtClean="0">
                <a:solidFill>
                  <a:srgbClr val="000000"/>
                </a:solidFill>
                <a:latin typeface="+mj-lt"/>
                <a:ea typeface="ＭＳ Ｐゴシック" pitchFamily="34" charset="-128"/>
                <a:cs typeface="+mj-cs"/>
              </a:rPr>
              <a:t>, such as peer monitoring, consult corner, applied projects, and online experiments in order to do justice to the different ability levels and attitudes of the student groups.”</a:t>
            </a:r>
          </a:p>
          <a:p>
            <a:pPr marL="0" marR="0" lvl="0" indent="0" algn="l" defTabSz="914400" rtl="0" eaLnBrk="1" fontAlgn="base" latinLnBrk="0" hangingPunct="1">
              <a:lnSpc>
                <a:spcPct val="130000"/>
              </a:lnSpc>
              <a:spcBef>
                <a:spcPct val="0"/>
              </a:spcBef>
              <a:spcAft>
                <a:spcPct val="0"/>
              </a:spcAft>
              <a:buClrTx/>
              <a:buSzTx/>
              <a:buFontTx/>
              <a:buNone/>
              <a:tabLst/>
              <a:defRPr/>
            </a:pPr>
            <a:r>
              <a:rPr kumimoji="0" lang="en-GB" sz="2400" i="1" u="none" strike="noStrike" kern="0" cap="none" spc="0" normalizeH="0" baseline="0" dirty="0" smtClean="0">
                <a:ln>
                  <a:noFill/>
                </a:ln>
                <a:solidFill>
                  <a:srgbClr val="000000"/>
                </a:solidFill>
                <a:effectLst/>
                <a:uLnTx/>
                <a:uFillTx/>
                <a:latin typeface="+mj-lt"/>
                <a:ea typeface="ＭＳ Ｐゴシック" pitchFamily="34" charset="-128"/>
                <a:cs typeface="+mj-cs"/>
              </a:rPr>
              <a:t>Online offerings </a:t>
            </a:r>
            <a:r>
              <a:rPr kumimoji="0" lang="en-GB" sz="1800" b="1" i="0" u="none" strike="noStrike" kern="0" cap="none" spc="0" normalizeH="0" baseline="0" dirty="0" smtClean="0">
                <a:ln>
                  <a:noFill/>
                </a:ln>
                <a:solidFill>
                  <a:srgbClr val="000000"/>
                </a:solidFill>
                <a:effectLst/>
                <a:uLnTx/>
                <a:uFillTx/>
                <a:latin typeface="+mj-lt"/>
                <a:ea typeface="ＭＳ Ｐゴシック" pitchFamily="34" charset="-128"/>
                <a:cs typeface="+mj-cs"/>
              </a:rPr>
              <a:t>especially,</a:t>
            </a:r>
            <a:r>
              <a:rPr kumimoji="0" lang="en-GB" sz="1800" b="1" i="0" u="none" strike="noStrike" kern="0" cap="none" spc="0" normalizeH="0" dirty="0" smtClean="0">
                <a:ln>
                  <a:noFill/>
                </a:ln>
                <a:solidFill>
                  <a:srgbClr val="000000"/>
                </a:solidFill>
                <a:effectLst/>
                <a:uLnTx/>
                <a:uFillTx/>
                <a:latin typeface="+mj-lt"/>
                <a:ea typeface="ＭＳ Ｐゴシック" pitchFamily="34" charset="-128"/>
                <a:cs typeface="+mj-cs"/>
              </a:rPr>
              <a:t> in th</a:t>
            </a:r>
            <a:r>
              <a:rPr lang="en-GB" sz="1800" b="1" kern="0" dirty="0" smtClean="0">
                <a:solidFill>
                  <a:srgbClr val="000000"/>
                </a:solidFill>
                <a:latin typeface="+mj-lt"/>
                <a:ea typeface="ＭＳ Ｐゴシック" pitchFamily="34" charset="-128"/>
                <a:cs typeface="+mj-cs"/>
              </a:rPr>
              <a:t>e form of scripts, quizzes, wikis, and blended learning make it possible to broaden the range of methods and to differentiate and adapt them to different groups of students, which in the end accords with the didactic shift form teaching to learning of the Bologna Process. Online offerings (e.g. scripts, multiple choice questions, problems with feedback) can help students to review and refresh the mathematics and science they learned at school. Statistics </a:t>
            </a:r>
            <a:r>
              <a:rPr lang="en-GB" sz="2400" b="1" kern="0" dirty="0" smtClean="0">
                <a:solidFill>
                  <a:srgbClr val="000000"/>
                </a:solidFill>
                <a:latin typeface="+mj-lt"/>
                <a:ea typeface="ＭＳ Ｐゴシック" pitchFamily="34" charset="-128"/>
                <a:cs typeface="+mj-cs"/>
              </a:rPr>
              <a:t>courses that rely on the lecture course as the only form of teaching are not able to do that</a:t>
            </a:r>
            <a:r>
              <a:rPr lang="en-GB" sz="1800" b="1" kern="0" dirty="0" smtClean="0">
                <a:solidFill>
                  <a:srgbClr val="000000"/>
                </a:solidFill>
                <a:latin typeface="+mj-lt"/>
                <a:ea typeface="ＭＳ Ｐゴシック" pitchFamily="34" charset="-128"/>
                <a:cs typeface="+mj-cs"/>
              </a:rPr>
              <a:t>.”(</a:t>
            </a:r>
            <a:r>
              <a:rPr lang="en-GB" sz="1800" b="1" kern="0" dirty="0" err="1" smtClean="0">
                <a:solidFill>
                  <a:srgbClr val="000000"/>
                </a:solidFill>
                <a:latin typeface="+mj-lt"/>
                <a:ea typeface="ＭＳ Ｐゴシック" pitchFamily="34" charset="-128"/>
                <a:cs typeface="+mj-cs"/>
              </a:rPr>
              <a:t>Mutz</a:t>
            </a:r>
            <a:r>
              <a:rPr lang="en-GB" sz="1800" b="1" kern="0" dirty="0" smtClean="0">
                <a:solidFill>
                  <a:srgbClr val="000000"/>
                </a:solidFill>
                <a:latin typeface="+mj-lt"/>
                <a:ea typeface="ＭＳ Ｐゴシック" pitchFamily="34" charset="-128"/>
                <a:cs typeface="+mj-cs"/>
              </a:rPr>
              <a:t>/Daniel 2013, S. 299).</a:t>
            </a:r>
            <a:endParaRPr kumimoji="0" lang="en-GB" sz="1800" b="1" i="0" u="none" strike="noStrike" kern="0" cap="none" spc="0" normalizeH="0" baseline="0" dirty="0" smtClean="0">
              <a:ln>
                <a:noFill/>
              </a:ln>
              <a:solidFill>
                <a:srgbClr val="000000"/>
              </a:solidFill>
              <a:effectLst/>
              <a:uLnTx/>
              <a:uFillTx/>
              <a:latin typeface="+mj-lt"/>
              <a:ea typeface="ＭＳ Ｐゴシック" pitchFamily="34" charset="-128"/>
              <a:cs typeface="+mj-cs"/>
            </a:endParaRPr>
          </a:p>
        </p:txBody>
      </p:sp>
    </p:spTree>
    <p:extLst>
      <p:ext uri="{BB962C8B-B14F-4D97-AF65-F5344CB8AC3E}">
        <p14:creationId xmlns:p14="http://schemas.microsoft.com/office/powerpoint/2010/main" val="536374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2</a:t>
            </a:fld>
            <a:endParaRPr lang="de-CH"/>
          </a:p>
        </p:txBody>
      </p:sp>
      <p:sp>
        <p:nvSpPr>
          <p:cNvPr id="7" name="Rectangle 3"/>
          <p:cNvSpPr txBox="1">
            <a:spLocks noChangeArrowheads="1"/>
          </p:cNvSpPr>
          <p:nvPr/>
        </p:nvSpPr>
        <p:spPr bwMode="auto">
          <a:xfrm>
            <a:off x="930275" y="2204864"/>
            <a:ext cx="7680325"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930274" y="1268760"/>
            <a:ext cx="8178230"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R="0" lvl="0" algn="l" defTabSz="914400" rtl="0" eaLnBrk="1" fontAlgn="base" latinLnBrk="0" hangingPunct="1">
              <a:lnSpc>
                <a:spcPct val="130000"/>
              </a:lnSpc>
              <a:spcBef>
                <a:spcPct val="0"/>
              </a:spcBef>
              <a:spcAft>
                <a:spcPct val="0"/>
              </a:spcAft>
              <a:buClrTx/>
              <a:buSzTx/>
              <a:tabLst/>
              <a:defRPr/>
            </a:pPr>
            <a:r>
              <a:rPr kumimoji="0" lang="de-DE" sz="2800" b="1" i="0" u="none" strike="noStrike" kern="0" cap="none" spc="0" normalizeH="0" baseline="0" noProof="0" dirty="0" smtClean="0">
                <a:ln>
                  <a:noFill/>
                </a:ln>
                <a:solidFill>
                  <a:srgbClr val="000000"/>
                </a:solidFill>
                <a:effectLst/>
                <a:uLnTx/>
                <a:uFillTx/>
                <a:latin typeface="+mj-lt"/>
                <a:ea typeface="ＭＳ Ｐゴシック" pitchFamily="34" charset="-128"/>
                <a:cs typeface="+mj-cs"/>
              </a:rPr>
              <a:t>Studierendentypen: 3 Beispiele für Typologien</a:t>
            </a:r>
          </a:p>
          <a:p>
            <a:pPr marR="0" lvl="0" algn="l" defTabSz="914400" rtl="0" eaLnBrk="1" fontAlgn="base" latinLnBrk="0" hangingPunct="1">
              <a:lnSpc>
                <a:spcPct val="130000"/>
              </a:lnSpc>
              <a:spcBef>
                <a:spcPct val="0"/>
              </a:spcBef>
              <a:spcAft>
                <a:spcPct val="0"/>
              </a:spcAft>
              <a:buClrTx/>
              <a:buSzTx/>
              <a:tabLst/>
              <a:defRPr/>
            </a:pPr>
            <a:endParaRPr kumimoji="0" lang="de-DE" sz="2800" b="1" i="0" u="none" strike="noStrike" kern="0" cap="none" spc="0" normalizeH="0" baseline="0" noProof="0" dirty="0" smtClean="0">
              <a:ln>
                <a:noFill/>
              </a:ln>
              <a:solidFill>
                <a:srgbClr val="000000"/>
              </a:solidFill>
              <a:effectLst/>
              <a:uLnTx/>
              <a:uFillTx/>
              <a:latin typeface="+mj-lt"/>
              <a:ea typeface="ＭＳ Ｐゴシック" pitchFamily="34" charset="-128"/>
              <a:cs typeface="+mj-cs"/>
            </a:endParaRPr>
          </a:p>
          <a:p>
            <a:pPr marL="514350" marR="0" lvl="0" indent="-514350" algn="l" defTabSz="914400" rtl="0" eaLnBrk="1" fontAlgn="base" latinLnBrk="0" hangingPunct="1">
              <a:lnSpc>
                <a:spcPct val="130000"/>
              </a:lnSpc>
              <a:spcBef>
                <a:spcPct val="0"/>
              </a:spcBef>
              <a:spcAft>
                <a:spcPct val="0"/>
              </a:spcAft>
              <a:buClrTx/>
              <a:buSzTx/>
              <a:buFont typeface="+mj-lt"/>
              <a:buAutoNum type="arabicParenBoth"/>
              <a:tabLst/>
              <a:defRPr/>
            </a:pPr>
            <a:r>
              <a:rPr lang="de-DE" sz="2800" b="1" kern="0" dirty="0" smtClean="0">
                <a:solidFill>
                  <a:srgbClr val="000000"/>
                </a:solidFill>
                <a:latin typeface="+mj-lt"/>
                <a:ea typeface="ＭＳ Ｐゴシック" pitchFamily="34" charset="-128"/>
                <a:cs typeface="+mj-cs"/>
              </a:rPr>
              <a:t>Studierendentypen aus der Sicht von Professoren</a:t>
            </a:r>
          </a:p>
          <a:p>
            <a:pPr marL="514350" marR="0" lvl="0" indent="-514350" algn="l" defTabSz="914400" rtl="0" eaLnBrk="1" fontAlgn="base" latinLnBrk="0" hangingPunct="1">
              <a:lnSpc>
                <a:spcPct val="130000"/>
              </a:lnSpc>
              <a:spcBef>
                <a:spcPct val="0"/>
              </a:spcBef>
              <a:spcAft>
                <a:spcPct val="0"/>
              </a:spcAft>
              <a:buClrTx/>
              <a:buSzTx/>
              <a:buFont typeface="+mj-lt"/>
              <a:buAutoNum type="arabicParenBoth"/>
              <a:tabLst/>
              <a:defRPr/>
            </a:pPr>
            <a:r>
              <a:rPr lang="de-DE" sz="2800" b="1" kern="0" dirty="0" smtClean="0">
                <a:solidFill>
                  <a:srgbClr val="000000"/>
                </a:solidFill>
                <a:latin typeface="+mj-lt"/>
                <a:ea typeface="ＭＳ Ｐゴシック" pitchFamily="34" charset="-128"/>
                <a:cs typeface="+mj-cs"/>
              </a:rPr>
              <a:t>Studierendentypen aus der Sicht von Studierenden</a:t>
            </a:r>
          </a:p>
          <a:p>
            <a:pPr marL="514350" marR="0" lvl="0" indent="-514350" algn="l" defTabSz="914400" rtl="0" eaLnBrk="1" fontAlgn="base" latinLnBrk="0" hangingPunct="1">
              <a:lnSpc>
                <a:spcPct val="130000"/>
              </a:lnSpc>
              <a:spcBef>
                <a:spcPct val="0"/>
              </a:spcBef>
              <a:spcAft>
                <a:spcPct val="0"/>
              </a:spcAft>
              <a:buClrTx/>
              <a:buSzTx/>
              <a:buFont typeface="+mj-lt"/>
              <a:buAutoNum type="arabicParenBoth"/>
              <a:tabLst/>
              <a:defRPr/>
            </a:pPr>
            <a:r>
              <a:rPr lang="de-DE" sz="2800" b="1" kern="0" dirty="0" smtClean="0">
                <a:solidFill>
                  <a:srgbClr val="000000"/>
                </a:solidFill>
                <a:latin typeface="+mj-lt"/>
                <a:ea typeface="ＭＳ Ｐゴシック" pitchFamily="34" charset="-128"/>
                <a:cs typeface="+mj-cs"/>
              </a:rPr>
              <a:t>Studierendentypen aus soziologischer Sicht</a:t>
            </a:r>
            <a:endParaRPr lang="de-DE" sz="3000" b="1" kern="0" baseline="0" dirty="0" smtClean="0">
              <a:solidFill>
                <a:srgbClr val="000000"/>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de-DE" sz="3000" b="1" kern="0" baseline="0" dirty="0" smtClean="0">
              <a:solidFill>
                <a:srgbClr val="000000"/>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3000" b="1" i="0" u="none" strike="noStrike" kern="0" cap="none" spc="0" normalizeH="0" baseline="0" noProof="0" dirty="0" smtClean="0">
              <a:ln>
                <a:noFill/>
              </a:ln>
              <a:solidFill>
                <a:srgbClr val="000000"/>
              </a:solidFill>
              <a:effectLst/>
              <a:uLnTx/>
              <a:uFillTx/>
              <a:latin typeface="+mj-lt"/>
              <a:ea typeface="ＭＳ Ｐゴシック" pitchFamily="34" charset="-128"/>
              <a:cs typeface="+mj-cs"/>
            </a:endParaRPr>
          </a:p>
        </p:txBody>
      </p:sp>
    </p:spTree>
    <p:extLst>
      <p:ext uri="{BB962C8B-B14F-4D97-AF65-F5344CB8AC3E}">
        <p14:creationId xmlns:p14="http://schemas.microsoft.com/office/powerpoint/2010/main" val="3782837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20</a:t>
            </a:fld>
            <a:endParaRPr lang="de-CH"/>
          </a:p>
        </p:txBody>
      </p:sp>
      <p:sp>
        <p:nvSpPr>
          <p:cNvPr id="7" name="Rectangle 3"/>
          <p:cNvSpPr txBox="1">
            <a:spLocks noChangeArrowheads="1"/>
          </p:cNvSpPr>
          <p:nvPr/>
        </p:nvSpPr>
        <p:spPr bwMode="auto">
          <a:xfrm>
            <a:off x="2195736" y="1988840"/>
            <a:ext cx="6384181"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899592" y="1268760"/>
            <a:ext cx="7992888"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L="0" marR="0" lvl="0" indent="0" algn="l" defTabSz="914400" rtl="0" eaLnBrk="1" fontAlgn="base" latinLnBrk="0" hangingPunct="1">
              <a:lnSpc>
                <a:spcPct val="130000"/>
              </a:lnSpc>
              <a:spcBef>
                <a:spcPct val="0"/>
              </a:spcBef>
              <a:spcAft>
                <a:spcPct val="0"/>
              </a:spcAft>
              <a:buClrTx/>
              <a:buSzTx/>
              <a:buFontTx/>
              <a:buNone/>
              <a:tabLst/>
              <a:defRPr/>
            </a:pPr>
            <a:r>
              <a:rPr lang="de-CH" sz="1600" b="1" kern="0" dirty="0" smtClean="0">
                <a:solidFill>
                  <a:srgbClr val="000000"/>
                </a:solidFill>
                <a:latin typeface="+mj-lt"/>
                <a:ea typeface="ＭＳ Ｐゴシック" pitchFamily="34" charset="-128"/>
                <a:cs typeface="+mj-cs"/>
              </a:rPr>
              <a:t>Nach dem Fachgutachten “Eine heterogenitätsorientierte Lehr-/Lernkultur für eine Hochschule der Zukunft” (Wild/</a:t>
            </a:r>
            <a:r>
              <a:rPr lang="de-CH" sz="1600" b="1" kern="0" dirty="0" err="1" smtClean="0">
                <a:solidFill>
                  <a:srgbClr val="000000"/>
                </a:solidFill>
                <a:latin typeface="+mj-lt"/>
                <a:ea typeface="ＭＳ Ｐゴシック" pitchFamily="34" charset="-128"/>
                <a:cs typeface="+mj-cs"/>
              </a:rPr>
              <a:t>Esdar</a:t>
            </a:r>
            <a:r>
              <a:rPr lang="de-CH" sz="1600" b="1" kern="0" dirty="0" smtClean="0">
                <a:solidFill>
                  <a:srgbClr val="000000"/>
                </a:solidFill>
                <a:latin typeface="+mj-lt"/>
                <a:ea typeface="ＭＳ Ｐゴシック" pitchFamily="34" charset="-128"/>
                <a:cs typeface="+mj-cs"/>
              </a:rPr>
              <a:t> 2014) verfolgen die Hochschulen im Qualitätspakt Lehre im Umgang mit Heterogenität vor allem folgende Maßnahmen:</a:t>
            </a:r>
          </a:p>
          <a:p>
            <a:pPr marL="0" marR="0" lvl="0" indent="0" algn="l" defTabSz="914400" rtl="0" eaLnBrk="1" fontAlgn="base" latinLnBrk="0" hangingPunct="1">
              <a:lnSpc>
                <a:spcPct val="130000"/>
              </a:lnSpc>
              <a:spcBef>
                <a:spcPct val="0"/>
              </a:spcBef>
              <a:spcAft>
                <a:spcPct val="0"/>
              </a:spcAft>
              <a:buClrTx/>
              <a:buSzTx/>
              <a:buFontTx/>
              <a:buNone/>
              <a:tabLst/>
              <a:defRPr/>
            </a:pPr>
            <a:endParaRPr lang="de-CH" sz="1600" b="1" kern="0" dirty="0" smtClean="0">
              <a:solidFill>
                <a:srgbClr val="000000"/>
              </a:solidFill>
              <a:latin typeface="+mj-lt"/>
              <a:ea typeface="ＭＳ Ｐゴシック" pitchFamily="34" charset="-128"/>
              <a:cs typeface="+mj-cs"/>
            </a:endParaRPr>
          </a:p>
          <a:p>
            <a:pPr marL="285750" marR="0" lvl="0" indent="-285750" algn="l" defTabSz="914400" rtl="0" eaLnBrk="1" fontAlgn="base" latinLnBrk="0" hangingPunct="1">
              <a:lnSpc>
                <a:spcPct val="130000"/>
              </a:lnSpc>
              <a:spcBef>
                <a:spcPct val="0"/>
              </a:spcBef>
              <a:spcAft>
                <a:spcPct val="0"/>
              </a:spcAft>
              <a:buClrTx/>
              <a:buSzTx/>
              <a:buFont typeface="Arial"/>
              <a:buChar char="•"/>
              <a:tabLst/>
              <a:defRPr/>
            </a:pPr>
            <a:r>
              <a:rPr lang="de-CH" sz="1600" b="1" kern="0" dirty="0" smtClean="0">
                <a:solidFill>
                  <a:srgbClr val="000000"/>
                </a:solidFill>
                <a:latin typeface="+mj-lt"/>
                <a:ea typeface="ＭＳ Ｐゴシック" pitchFamily="34" charset="-128"/>
                <a:cs typeface="+mj-cs"/>
              </a:rPr>
              <a:t>Verbesserte Betreuungsrelationen</a:t>
            </a:r>
          </a:p>
          <a:p>
            <a:pPr marL="285750" marR="0" lvl="0" indent="-285750" algn="l" defTabSz="914400" rtl="0" eaLnBrk="1" fontAlgn="base" latinLnBrk="0" hangingPunct="1">
              <a:lnSpc>
                <a:spcPct val="130000"/>
              </a:lnSpc>
              <a:spcBef>
                <a:spcPct val="0"/>
              </a:spcBef>
              <a:spcAft>
                <a:spcPct val="0"/>
              </a:spcAft>
              <a:buClrTx/>
              <a:buSzTx/>
              <a:buFont typeface="Arial"/>
              <a:buChar char="•"/>
              <a:tabLst/>
              <a:defRPr/>
            </a:pPr>
            <a:r>
              <a:rPr kumimoji="0" lang="de-CH" sz="1600" b="1" i="0" u="none" strike="noStrike" kern="0" cap="none" spc="0" normalizeH="0" baseline="0" dirty="0" smtClean="0">
                <a:ln>
                  <a:noFill/>
                </a:ln>
                <a:solidFill>
                  <a:srgbClr val="000000"/>
                </a:solidFill>
                <a:effectLst/>
                <a:uLnTx/>
                <a:uFillTx/>
                <a:latin typeface="+mj-lt"/>
                <a:ea typeface="ＭＳ Ｐゴシック" pitchFamily="34" charset="-128"/>
                <a:cs typeface="+mj-cs"/>
              </a:rPr>
              <a:t>Auf- </a:t>
            </a:r>
            <a:r>
              <a:rPr lang="de-CH" sz="1600" b="1" kern="0" dirty="0" smtClean="0">
                <a:solidFill>
                  <a:srgbClr val="000000"/>
                </a:solidFill>
                <a:latin typeface="+mj-lt"/>
                <a:ea typeface="ＭＳ Ｐゴシック" pitchFamily="34" charset="-128"/>
                <a:cs typeface="+mj-cs"/>
              </a:rPr>
              <a:t>bzw. Ausbau von Vor-, Brücken- und Stützkursen</a:t>
            </a:r>
          </a:p>
          <a:p>
            <a:pPr marL="285750" marR="0" lvl="0" indent="-285750" algn="l" defTabSz="914400" rtl="0" eaLnBrk="1" fontAlgn="base" latinLnBrk="0" hangingPunct="1">
              <a:lnSpc>
                <a:spcPct val="130000"/>
              </a:lnSpc>
              <a:spcBef>
                <a:spcPct val="0"/>
              </a:spcBef>
              <a:spcAft>
                <a:spcPct val="0"/>
              </a:spcAft>
              <a:buClrTx/>
              <a:buSzTx/>
              <a:buFont typeface="Arial"/>
              <a:buChar char="•"/>
              <a:tabLst/>
              <a:defRPr/>
            </a:pPr>
            <a:r>
              <a:rPr kumimoji="0" lang="de-CH" sz="1600" b="1" i="0" u="none" strike="noStrike" kern="0" cap="none" spc="0" normalizeH="0" baseline="0" dirty="0" smtClean="0">
                <a:ln>
                  <a:noFill/>
                </a:ln>
                <a:solidFill>
                  <a:srgbClr val="000000"/>
                </a:solidFill>
                <a:effectLst/>
                <a:uLnTx/>
                <a:uFillTx/>
                <a:latin typeface="+mj-lt"/>
                <a:ea typeface="ＭＳ Ｐゴシック" pitchFamily="34" charset="-128"/>
                <a:cs typeface="+mj-cs"/>
              </a:rPr>
              <a:t>Tutoren-</a:t>
            </a:r>
            <a:r>
              <a:rPr kumimoji="0" lang="de-CH" sz="1600" b="1" i="0" u="none" strike="noStrike" kern="0" cap="none" spc="0" normalizeH="0" dirty="0" smtClean="0">
                <a:ln>
                  <a:noFill/>
                </a:ln>
                <a:solidFill>
                  <a:srgbClr val="000000"/>
                </a:solidFill>
                <a:effectLst/>
                <a:uLnTx/>
                <a:uFillTx/>
                <a:latin typeface="+mj-lt"/>
                <a:ea typeface="ＭＳ Ｐゴシック" pitchFamily="34" charset="-128"/>
                <a:cs typeface="+mj-cs"/>
              </a:rPr>
              <a:t> und </a:t>
            </a:r>
            <a:r>
              <a:rPr kumimoji="0" lang="de-CH" sz="1600" b="1" i="0" u="none" strike="noStrike" kern="0" cap="none" spc="0" normalizeH="0" dirty="0" err="1" smtClean="0">
                <a:ln>
                  <a:noFill/>
                </a:ln>
                <a:solidFill>
                  <a:srgbClr val="000000"/>
                </a:solidFill>
                <a:effectLst/>
                <a:uLnTx/>
                <a:uFillTx/>
                <a:latin typeface="+mj-lt"/>
                <a:ea typeface="ＭＳ Ｐゴシック" pitchFamily="34" charset="-128"/>
                <a:cs typeface="+mj-cs"/>
              </a:rPr>
              <a:t>Mentoring</a:t>
            </a:r>
            <a:r>
              <a:rPr lang="de-CH" sz="1600" b="1" kern="0" dirty="0" err="1" smtClean="0">
                <a:solidFill>
                  <a:srgbClr val="000000"/>
                </a:solidFill>
                <a:latin typeface="+mj-lt"/>
                <a:ea typeface="ＭＳ Ｐゴシック" pitchFamily="34" charset="-128"/>
                <a:cs typeface="+mj-cs"/>
              </a:rPr>
              <a:t>programme</a:t>
            </a:r>
            <a:endParaRPr lang="de-CH" sz="1600" b="1" kern="0" dirty="0" smtClean="0">
              <a:solidFill>
                <a:srgbClr val="000000"/>
              </a:solidFill>
              <a:latin typeface="+mj-lt"/>
              <a:ea typeface="ＭＳ Ｐゴシック" pitchFamily="34" charset="-128"/>
              <a:cs typeface="+mj-cs"/>
            </a:endParaRPr>
          </a:p>
          <a:p>
            <a:pPr marL="285750" marR="0" lvl="0" indent="-285750" algn="l" defTabSz="914400" rtl="0" eaLnBrk="1" fontAlgn="base" latinLnBrk="0" hangingPunct="1">
              <a:lnSpc>
                <a:spcPct val="130000"/>
              </a:lnSpc>
              <a:spcBef>
                <a:spcPct val="0"/>
              </a:spcBef>
              <a:spcAft>
                <a:spcPct val="0"/>
              </a:spcAft>
              <a:buClrTx/>
              <a:buSzTx/>
              <a:buFont typeface="Arial"/>
              <a:buChar char="•"/>
              <a:tabLst/>
              <a:defRPr/>
            </a:pPr>
            <a:r>
              <a:rPr lang="de-CH" sz="1600" b="1" kern="0" dirty="0" smtClean="0">
                <a:solidFill>
                  <a:srgbClr val="000000"/>
                </a:solidFill>
                <a:latin typeface="+mj-lt"/>
                <a:ea typeface="ＭＳ Ｐゴシック" pitchFamily="34" charset="-128"/>
                <a:cs typeface="+mj-cs"/>
              </a:rPr>
              <a:t>Ausbau bzw. Optimierung von QS-Systemen in der Lehre</a:t>
            </a:r>
          </a:p>
          <a:p>
            <a:pPr marL="285750" marR="0" lvl="0" indent="-285750" algn="l" defTabSz="914400" rtl="0" eaLnBrk="1" fontAlgn="base" latinLnBrk="0" hangingPunct="1">
              <a:lnSpc>
                <a:spcPct val="130000"/>
              </a:lnSpc>
              <a:spcBef>
                <a:spcPct val="0"/>
              </a:spcBef>
              <a:spcAft>
                <a:spcPct val="0"/>
              </a:spcAft>
              <a:buClrTx/>
              <a:buSzTx/>
              <a:buFont typeface="Arial"/>
              <a:buChar char="•"/>
              <a:tabLst/>
              <a:defRPr/>
            </a:pPr>
            <a:r>
              <a:rPr lang="de-CH" sz="1600" b="1" kern="0" dirty="0" smtClean="0">
                <a:solidFill>
                  <a:srgbClr val="000000"/>
                </a:solidFill>
                <a:latin typeface="+mj-lt"/>
                <a:ea typeface="ＭＳ Ｐゴシック" pitchFamily="34" charset="-128"/>
                <a:cs typeface="+mj-cs"/>
              </a:rPr>
              <a:t>Hochschuldidaktische Angebote für Lehrende</a:t>
            </a:r>
          </a:p>
          <a:p>
            <a:pPr marR="0" lvl="0" algn="l" defTabSz="914400" rtl="0" eaLnBrk="1" fontAlgn="base" latinLnBrk="0" hangingPunct="1">
              <a:lnSpc>
                <a:spcPct val="130000"/>
              </a:lnSpc>
              <a:spcBef>
                <a:spcPct val="0"/>
              </a:spcBef>
              <a:spcAft>
                <a:spcPct val="0"/>
              </a:spcAft>
              <a:buClrTx/>
              <a:buSzTx/>
              <a:tabLst/>
              <a:defRPr/>
            </a:pPr>
            <a:endParaRPr lang="de-CH" sz="1600" b="1" kern="0" dirty="0" smtClean="0">
              <a:solidFill>
                <a:srgbClr val="000000"/>
              </a:solidFill>
              <a:latin typeface="+mj-lt"/>
              <a:ea typeface="ＭＳ Ｐゴシック" pitchFamily="34" charset="-128"/>
              <a:cs typeface="+mj-cs"/>
            </a:endParaRPr>
          </a:p>
          <a:p>
            <a:pPr marL="0" marR="0" lvl="0" indent="0" algn="l" defTabSz="914400" rtl="0" eaLnBrk="1" fontAlgn="base" latinLnBrk="0" hangingPunct="1">
              <a:lnSpc>
                <a:spcPct val="130000"/>
              </a:lnSpc>
              <a:spcBef>
                <a:spcPct val="0"/>
              </a:spcBef>
              <a:spcAft>
                <a:spcPct val="0"/>
              </a:spcAft>
              <a:buClrTx/>
              <a:buSzTx/>
              <a:buFontTx/>
              <a:buNone/>
              <a:tabLst/>
              <a:defRPr/>
            </a:pPr>
            <a:r>
              <a:rPr lang="de-CH" sz="1600" b="1" kern="0" dirty="0" smtClean="0">
                <a:solidFill>
                  <a:srgbClr val="000000"/>
                </a:solidFill>
                <a:latin typeface="+mj-lt"/>
                <a:ea typeface="ＭＳ Ｐゴシック" pitchFamily="34" charset="-128"/>
                <a:cs typeface="+mj-cs"/>
              </a:rPr>
              <a:t>Wild und </a:t>
            </a:r>
            <a:r>
              <a:rPr lang="de-CH" sz="1600" b="1" kern="0" dirty="0" err="1" smtClean="0">
                <a:solidFill>
                  <a:srgbClr val="000000"/>
                </a:solidFill>
                <a:latin typeface="+mj-lt"/>
                <a:ea typeface="ＭＳ Ｐゴシック" pitchFamily="34" charset="-128"/>
                <a:cs typeface="+mj-cs"/>
              </a:rPr>
              <a:t>Esdar</a:t>
            </a:r>
            <a:r>
              <a:rPr lang="de-CH" sz="1600" b="1" kern="0" dirty="0" smtClean="0">
                <a:solidFill>
                  <a:srgbClr val="000000"/>
                </a:solidFill>
                <a:latin typeface="+mj-lt"/>
                <a:ea typeface="ＭＳ Ｐゴシック" pitchFamily="34" charset="-128"/>
                <a:cs typeface="+mj-cs"/>
              </a:rPr>
              <a:t> (2014) weisen zu Recht darauf hin, dass die zentrale Frage, „wie Studierende mit immer disparateren Bedarfen und Lebensumständen zu einem größtmöglichen Studienerfolg (</a:t>
            </a:r>
            <a:r>
              <a:rPr lang="de-CH" sz="1600" b="1" i="1" kern="0" dirty="0" err="1" smtClean="0">
                <a:solidFill>
                  <a:srgbClr val="000000"/>
                </a:solidFill>
                <a:latin typeface="+mj-lt"/>
                <a:ea typeface="ＭＳ Ｐゴシック" pitchFamily="34" charset="-128"/>
                <a:cs typeface="+mj-cs"/>
              </a:rPr>
              <a:t>learning</a:t>
            </a:r>
            <a:r>
              <a:rPr lang="de-CH" sz="1600" b="1" i="1" kern="0" dirty="0" smtClean="0">
                <a:solidFill>
                  <a:srgbClr val="000000"/>
                </a:solidFill>
                <a:latin typeface="+mj-lt"/>
                <a:ea typeface="ＭＳ Ｐゴシック" pitchFamily="34" charset="-128"/>
                <a:cs typeface="+mj-cs"/>
              </a:rPr>
              <a:t> </a:t>
            </a:r>
            <a:r>
              <a:rPr lang="de-CH" sz="1600" b="1" i="1" kern="0" dirty="0" err="1" smtClean="0">
                <a:solidFill>
                  <a:srgbClr val="000000"/>
                </a:solidFill>
                <a:latin typeface="+mj-lt"/>
                <a:ea typeface="ＭＳ Ｐゴシック" pitchFamily="34" charset="-128"/>
                <a:cs typeface="+mj-cs"/>
              </a:rPr>
              <a:t>outcome</a:t>
            </a:r>
            <a:r>
              <a:rPr lang="de-CH" sz="1600" b="1" kern="0" dirty="0" smtClean="0">
                <a:solidFill>
                  <a:srgbClr val="000000"/>
                </a:solidFill>
                <a:latin typeface="+mj-lt"/>
                <a:ea typeface="ＭＳ Ｐゴシック" pitchFamily="34" charset="-128"/>
                <a:cs typeface="+mj-cs"/>
              </a:rPr>
              <a:t>) geführt und bestmöglich auf spätere berufliche Anforderungen vorbereitet werden können (</a:t>
            </a:r>
            <a:r>
              <a:rPr lang="de-CH" sz="1600" b="1" i="1" kern="0" dirty="0" err="1" smtClean="0">
                <a:solidFill>
                  <a:srgbClr val="000000"/>
                </a:solidFill>
                <a:latin typeface="+mj-lt"/>
                <a:ea typeface="ＭＳ Ｐゴシック" pitchFamily="34" charset="-128"/>
                <a:cs typeface="+mj-cs"/>
              </a:rPr>
              <a:t>learning</a:t>
            </a:r>
            <a:r>
              <a:rPr lang="de-CH" sz="1600" b="1" i="1" kern="0" dirty="0" smtClean="0">
                <a:solidFill>
                  <a:srgbClr val="000000"/>
                </a:solidFill>
                <a:latin typeface="+mj-lt"/>
                <a:ea typeface="ＭＳ Ｐゴシック" pitchFamily="34" charset="-128"/>
                <a:cs typeface="+mj-cs"/>
              </a:rPr>
              <a:t> </a:t>
            </a:r>
            <a:r>
              <a:rPr lang="de-CH" sz="1600" b="1" i="1" kern="0" dirty="0" err="1" smtClean="0">
                <a:solidFill>
                  <a:srgbClr val="000000"/>
                </a:solidFill>
                <a:latin typeface="+mj-lt"/>
                <a:ea typeface="ＭＳ Ｐゴシック" pitchFamily="34" charset="-128"/>
                <a:cs typeface="+mj-cs"/>
              </a:rPr>
              <a:t>outcome</a:t>
            </a:r>
            <a:r>
              <a:rPr lang="de-CH" sz="1600" b="1" i="1" kern="0" dirty="0" smtClean="0">
                <a:solidFill>
                  <a:srgbClr val="000000"/>
                </a:solidFill>
                <a:latin typeface="+mj-lt"/>
                <a:ea typeface="ＭＳ Ｐゴシック" pitchFamily="34" charset="-128"/>
                <a:cs typeface="+mj-cs"/>
              </a:rPr>
              <a:t> </a:t>
            </a:r>
            <a:r>
              <a:rPr lang="de-CH" sz="1600" b="1" kern="0" dirty="0" smtClean="0">
                <a:solidFill>
                  <a:srgbClr val="000000"/>
                </a:solidFill>
                <a:latin typeface="+mj-lt"/>
                <a:ea typeface="ＭＳ Ｐゴシック" pitchFamily="34" charset="-128"/>
                <a:cs typeface="+mj-cs"/>
              </a:rPr>
              <a:t>im Sinne der </a:t>
            </a:r>
            <a:r>
              <a:rPr lang="de-CH" sz="1600" b="1" i="1" kern="0" dirty="0" err="1" smtClean="0">
                <a:solidFill>
                  <a:srgbClr val="000000"/>
                </a:solidFill>
                <a:latin typeface="+mj-lt"/>
                <a:ea typeface="ＭＳ Ｐゴシック" pitchFamily="34" charset="-128"/>
                <a:cs typeface="+mj-cs"/>
              </a:rPr>
              <a:t>employability</a:t>
            </a:r>
            <a:r>
              <a:rPr lang="de-CH" sz="1600" b="1" kern="0" dirty="0" smtClean="0">
                <a:solidFill>
                  <a:srgbClr val="000000"/>
                </a:solidFill>
                <a:latin typeface="+mj-lt"/>
                <a:ea typeface="ＭＳ Ｐゴシック" pitchFamily="34" charset="-128"/>
                <a:cs typeface="+mj-cs"/>
              </a:rPr>
              <a:t>, (...) sich allein mit Rückgriff auf die deutsche Hochschulforschung nur sehr eingeschränkt beantworten (lässt).“ (S. 37) </a:t>
            </a:r>
          </a:p>
        </p:txBody>
      </p:sp>
    </p:spTree>
    <p:extLst>
      <p:ext uri="{BB962C8B-B14F-4D97-AF65-F5344CB8AC3E}">
        <p14:creationId xmlns:p14="http://schemas.microsoft.com/office/powerpoint/2010/main" val="308069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21</a:t>
            </a:fld>
            <a:endParaRPr lang="de-CH"/>
          </a:p>
        </p:txBody>
      </p:sp>
      <p:sp>
        <p:nvSpPr>
          <p:cNvPr id="7" name="Rectangle 3"/>
          <p:cNvSpPr txBox="1">
            <a:spLocks noChangeArrowheads="1"/>
          </p:cNvSpPr>
          <p:nvPr/>
        </p:nvSpPr>
        <p:spPr bwMode="auto">
          <a:xfrm>
            <a:off x="2195736" y="1988840"/>
            <a:ext cx="6384181"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899592" y="1268760"/>
            <a:ext cx="8064896"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lvl="0">
              <a:lnSpc>
                <a:spcPct val="130000"/>
              </a:lnSpc>
              <a:defRPr/>
            </a:pPr>
            <a:r>
              <a:rPr lang="de-CH" sz="1800" b="1" kern="0" dirty="0">
                <a:solidFill>
                  <a:srgbClr val="000000"/>
                </a:solidFill>
                <a:ea typeface="ＭＳ Ｐゴシック" pitchFamily="34" charset="-128"/>
              </a:rPr>
              <a:t>Die international vergleichende Forschung deutet darauf hin, dass Studierende am meisten von einem Lehr- und Studienformat profitieren, das Lehrenden und Lernenden eine aktive Rolle zuweist (vgl. Hattie 2011, </a:t>
            </a:r>
            <a:r>
              <a:rPr lang="de-CH" sz="1800" b="1" kern="0" dirty="0" smtClean="0">
                <a:solidFill>
                  <a:srgbClr val="000000"/>
                </a:solidFill>
                <a:ea typeface="ＭＳ Ｐゴシック" pitchFamily="34" charset="-128"/>
              </a:rPr>
              <a:t>Mazur </a:t>
            </a:r>
            <a:r>
              <a:rPr lang="de-CH" sz="1800" b="1" kern="0" dirty="0">
                <a:solidFill>
                  <a:srgbClr val="000000"/>
                </a:solidFill>
                <a:ea typeface="ＭＳ Ｐゴシック" pitchFamily="34" charset="-128"/>
              </a:rPr>
              <a:t>2013). Die Interaktivität in Lehre und Studium muss deutlich erhöht werden</a:t>
            </a:r>
            <a:r>
              <a:rPr lang="de-CH" sz="1800" b="1" kern="0" dirty="0" smtClean="0">
                <a:solidFill>
                  <a:srgbClr val="000000"/>
                </a:solidFill>
                <a:ea typeface="ＭＳ Ｐゴシック" pitchFamily="34" charset="-128"/>
              </a:rPr>
              <a:t>! Eine vielversprechende Möglichkeit zur Erhöhung der Interaktivität in der Lehre ist der sog. </a:t>
            </a:r>
            <a:r>
              <a:rPr lang="de-CH" sz="1800" b="1" i="1" kern="0" dirty="0" err="1">
                <a:solidFill>
                  <a:srgbClr val="000000"/>
                </a:solidFill>
                <a:ea typeface="ＭＳ Ｐゴシック" pitchFamily="34" charset="-128"/>
              </a:rPr>
              <a:t>f</a:t>
            </a:r>
            <a:r>
              <a:rPr lang="de-CH" sz="1800" b="1" i="1" kern="0" dirty="0" err="1" smtClean="0">
                <a:solidFill>
                  <a:srgbClr val="000000"/>
                </a:solidFill>
                <a:ea typeface="ＭＳ Ｐゴシック" pitchFamily="34" charset="-128"/>
              </a:rPr>
              <a:t>lipped</a:t>
            </a:r>
            <a:r>
              <a:rPr lang="de-CH" sz="1800" b="1" i="1" kern="0" dirty="0" smtClean="0">
                <a:solidFill>
                  <a:srgbClr val="000000"/>
                </a:solidFill>
                <a:ea typeface="ＭＳ Ｐゴシック" pitchFamily="34" charset="-128"/>
              </a:rPr>
              <a:t> </a:t>
            </a:r>
            <a:r>
              <a:rPr lang="de-CH" sz="1800" b="1" i="1" kern="0" dirty="0" err="1" smtClean="0">
                <a:solidFill>
                  <a:srgbClr val="000000"/>
                </a:solidFill>
                <a:ea typeface="ＭＳ Ｐゴシック" pitchFamily="34" charset="-128"/>
              </a:rPr>
              <a:t>classroom</a:t>
            </a:r>
            <a:r>
              <a:rPr lang="de-CH" sz="1800" b="1" i="1" kern="0" dirty="0" smtClean="0">
                <a:solidFill>
                  <a:srgbClr val="000000"/>
                </a:solidFill>
                <a:ea typeface="ＭＳ Ｐゴシック" pitchFamily="34" charset="-128"/>
              </a:rPr>
              <a:t> (</a:t>
            </a:r>
            <a:r>
              <a:rPr lang="de-CH" sz="1800" b="1" kern="0" dirty="0" smtClean="0">
                <a:solidFill>
                  <a:srgbClr val="000000"/>
                </a:solidFill>
                <a:ea typeface="ＭＳ Ｐゴシック" pitchFamily="34" charset="-128"/>
              </a:rPr>
              <a:t>Mazur 2009, Handke 2015).</a:t>
            </a:r>
          </a:p>
          <a:p>
            <a:pPr lvl="0">
              <a:lnSpc>
                <a:spcPct val="130000"/>
              </a:lnSpc>
              <a:defRPr/>
            </a:pPr>
            <a:endParaRPr lang="de-CH" sz="1800" b="1" kern="0" dirty="0">
              <a:solidFill>
                <a:srgbClr val="000000"/>
              </a:solidFill>
              <a:ea typeface="ＭＳ Ｐゴシック" pitchFamily="34" charset="-128"/>
            </a:endParaRPr>
          </a:p>
          <a:p>
            <a:pPr lvl="0">
              <a:lnSpc>
                <a:spcPct val="130000"/>
              </a:lnSpc>
              <a:defRPr/>
            </a:pPr>
            <a:r>
              <a:rPr lang="de-CH" sz="1800" b="1" kern="0" dirty="0">
                <a:solidFill>
                  <a:srgbClr val="000000"/>
                </a:solidFill>
                <a:ea typeface="ＭＳ Ｐゴシック" pitchFamily="34" charset="-128"/>
              </a:rPr>
              <a:t>Darüber hinaus sollte in der heterogenitätsorientierten Hochschule der Zukunft </a:t>
            </a:r>
            <a:r>
              <a:rPr lang="de-CH" sz="1800" b="1" kern="0" dirty="0" smtClean="0">
                <a:solidFill>
                  <a:srgbClr val="000000"/>
                </a:solidFill>
                <a:ea typeface="ＭＳ Ｐゴシック" pitchFamily="34" charset="-128"/>
              </a:rPr>
              <a:t>in der Verwaltung ein Studierenden-Monitoring </a:t>
            </a:r>
            <a:r>
              <a:rPr lang="de-CH" sz="1800" b="1" kern="0" dirty="0">
                <a:solidFill>
                  <a:srgbClr val="000000"/>
                </a:solidFill>
                <a:ea typeface="ＭＳ Ｐゴシック" pitchFamily="34" charset="-128"/>
              </a:rPr>
              <a:t>(vgl. </a:t>
            </a:r>
            <a:r>
              <a:rPr lang="de-CH" sz="1800" b="1" kern="0" dirty="0" err="1">
                <a:solidFill>
                  <a:srgbClr val="000000"/>
                </a:solidFill>
                <a:ea typeface="ＭＳ Ｐゴシック" pitchFamily="34" charset="-128"/>
              </a:rPr>
              <a:t>Tinsner</a:t>
            </a:r>
            <a:r>
              <a:rPr lang="de-CH" sz="1800" b="1" kern="0" dirty="0">
                <a:solidFill>
                  <a:srgbClr val="000000"/>
                </a:solidFill>
                <a:ea typeface="ＭＳ Ｐゴシック" pitchFamily="34" charset="-128"/>
              </a:rPr>
              <a:t> 2012) als präventiv angelegtes Frühwarnsystem implementiert werden</a:t>
            </a:r>
            <a:r>
              <a:rPr lang="de-CH" sz="1800" b="1" kern="0" dirty="0" smtClean="0">
                <a:solidFill>
                  <a:srgbClr val="000000"/>
                </a:solidFill>
                <a:ea typeface="ＭＳ Ｐゴシック" pitchFamily="34" charset="-128"/>
              </a:rPr>
              <a:t>!</a:t>
            </a:r>
          </a:p>
          <a:p>
            <a:pPr lvl="0">
              <a:lnSpc>
                <a:spcPct val="130000"/>
              </a:lnSpc>
              <a:defRPr/>
            </a:pPr>
            <a:endParaRPr lang="de-CH" sz="1800" b="1" kern="0" dirty="0">
              <a:solidFill>
                <a:srgbClr val="000000"/>
              </a:solidFill>
              <a:ea typeface="ＭＳ Ｐゴシック" pitchFamily="34" charset="-128"/>
            </a:endParaRPr>
          </a:p>
          <a:p>
            <a:pPr lvl="0" algn="ctr">
              <a:lnSpc>
                <a:spcPct val="130000"/>
              </a:lnSpc>
              <a:defRPr/>
            </a:pPr>
            <a:r>
              <a:rPr lang="de-CH" sz="2800" b="1" kern="0" dirty="0" smtClean="0">
                <a:solidFill>
                  <a:srgbClr val="000000"/>
                </a:solidFill>
                <a:ea typeface="ＭＳ Ｐゴシック" pitchFamily="34" charset="-128"/>
              </a:rPr>
              <a:t>Vielen Dank für Ihre Aufmerksamkeit!</a:t>
            </a:r>
            <a:endParaRPr lang="de-CH" sz="2800" b="1" kern="0" dirty="0">
              <a:solidFill>
                <a:srgbClr val="000000"/>
              </a:solidFill>
              <a:ea typeface="ＭＳ Ｐゴシック" pitchFamily="34" charset="-128"/>
            </a:endParaRPr>
          </a:p>
        </p:txBody>
      </p:sp>
    </p:spTree>
    <p:extLst>
      <p:ext uri="{BB962C8B-B14F-4D97-AF65-F5344CB8AC3E}">
        <p14:creationId xmlns:p14="http://schemas.microsoft.com/office/powerpoint/2010/main" val="2222767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3</a:t>
            </a:fld>
            <a:endParaRPr lang="de-CH"/>
          </a:p>
        </p:txBody>
      </p:sp>
      <p:sp>
        <p:nvSpPr>
          <p:cNvPr id="7" name="Rectangle 3"/>
          <p:cNvSpPr txBox="1">
            <a:spLocks noChangeArrowheads="1"/>
          </p:cNvSpPr>
          <p:nvPr/>
        </p:nvSpPr>
        <p:spPr bwMode="auto">
          <a:xfrm>
            <a:off x="930275" y="2204864"/>
            <a:ext cx="7680325"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930274" y="1196752"/>
            <a:ext cx="8106222"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R="0" lvl="0" algn="l" defTabSz="914400" rtl="0" eaLnBrk="1" fontAlgn="base" latinLnBrk="0" hangingPunct="1">
              <a:lnSpc>
                <a:spcPct val="130000"/>
              </a:lnSpc>
              <a:spcBef>
                <a:spcPct val="0"/>
              </a:spcBef>
              <a:spcAft>
                <a:spcPct val="0"/>
              </a:spcAft>
              <a:buClrTx/>
              <a:buSzTx/>
              <a:tabLst/>
              <a:defRPr/>
            </a:pPr>
            <a:r>
              <a:rPr lang="de-DE" sz="2600" b="1" kern="0" dirty="0" smtClean="0">
                <a:solidFill>
                  <a:srgbClr val="000000"/>
                </a:solidFill>
                <a:latin typeface="+mj-lt"/>
                <a:ea typeface="ＭＳ Ｐゴシック" pitchFamily="34" charset="-128"/>
                <a:cs typeface="+mj-cs"/>
              </a:rPr>
              <a:t>Studierendentypen aus der Sicht von Professoren</a:t>
            </a:r>
          </a:p>
          <a:p>
            <a:pPr marR="0" lvl="0" algn="l" defTabSz="914400" rtl="0" eaLnBrk="1" fontAlgn="base" latinLnBrk="0" hangingPunct="1">
              <a:lnSpc>
                <a:spcPct val="130000"/>
              </a:lnSpc>
              <a:spcBef>
                <a:spcPct val="0"/>
              </a:spcBef>
              <a:spcAft>
                <a:spcPct val="0"/>
              </a:spcAft>
              <a:buClrTx/>
              <a:buSzTx/>
              <a:tabLst/>
              <a:defRPr/>
            </a:pPr>
            <a:endParaRPr lang="de-DE" sz="2600" b="1" kern="0" dirty="0" smtClean="0">
              <a:solidFill>
                <a:srgbClr val="000000"/>
              </a:solidFill>
              <a:latin typeface="+mj-lt"/>
              <a:ea typeface="ＭＳ Ｐゴシック" pitchFamily="34" charset="-128"/>
              <a:cs typeface="+mj-cs"/>
            </a:endParaRPr>
          </a:p>
          <a:p>
            <a:pPr marL="457200" marR="0" lvl="0" indent="-457200" algn="l" defTabSz="914400" rtl="0" eaLnBrk="1" fontAlgn="base" latinLnBrk="0" hangingPunct="1">
              <a:lnSpc>
                <a:spcPct val="130000"/>
              </a:lnSpc>
              <a:spcBef>
                <a:spcPct val="0"/>
              </a:spcBef>
              <a:spcAft>
                <a:spcPct val="0"/>
              </a:spcAft>
              <a:buClrTx/>
              <a:buSzTx/>
              <a:buFont typeface="Arial"/>
              <a:buChar char="•"/>
              <a:tabLst/>
              <a:defRPr/>
            </a:pPr>
            <a:r>
              <a:rPr kumimoji="0" lang="de-DE" sz="2600" b="1" i="0" u="none" strike="noStrike" kern="0" cap="none" spc="0" normalizeH="0" noProof="0" dirty="0" smtClean="0">
                <a:ln>
                  <a:noFill/>
                </a:ln>
                <a:solidFill>
                  <a:srgbClr val="000000"/>
                </a:solidFill>
                <a:effectLst/>
                <a:uLnTx/>
                <a:uFillTx/>
                <a:latin typeface="+mj-lt"/>
                <a:ea typeface="ＭＳ Ｐゴシック" pitchFamily="34" charset="-128"/>
                <a:cs typeface="+mj-cs"/>
              </a:rPr>
              <a:t>Typ 1: </a:t>
            </a:r>
            <a:r>
              <a:rPr lang="de-DE" sz="2600" b="1" kern="0" dirty="0" smtClean="0">
                <a:solidFill>
                  <a:srgbClr val="000000"/>
                </a:solidFill>
                <a:latin typeface="+mj-lt"/>
                <a:ea typeface="ＭＳ Ｐゴシック" pitchFamily="34" charset="-128"/>
                <a:cs typeface="+mj-cs"/>
              </a:rPr>
              <a:t>Kann nicht und will nicht </a:t>
            </a:r>
          </a:p>
          <a:p>
            <a:pPr marL="457200" marR="0" lvl="0" indent="-457200" algn="l" defTabSz="914400" rtl="0" eaLnBrk="1" fontAlgn="base" latinLnBrk="0" hangingPunct="1">
              <a:lnSpc>
                <a:spcPct val="130000"/>
              </a:lnSpc>
              <a:spcBef>
                <a:spcPct val="0"/>
              </a:spcBef>
              <a:spcAft>
                <a:spcPct val="0"/>
              </a:spcAft>
              <a:buClrTx/>
              <a:buSzTx/>
              <a:buFont typeface="Arial"/>
              <a:buChar char="•"/>
              <a:tabLst/>
              <a:defRPr/>
            </a:pPr>
            <a:r>
              <a:rPr kumimoji="0" lang="de-DE" sz="2600" b="1" i="0" u="none" strike="noStrike" kern="0" cap="none" spc="0" normalizeH="0" noProof="0" dirty="0" smtClean="0">
                <a:ln>
                  <a:noFill/>
                </a:ln>
                <a:solidFill>
                  <a:srgbClr val="000000"/>
                </a:solidFill>
                <a:effectLst/>
                <a:uLnTx/>
                <a:uFillTx/>
                <a:latin typeface="+mj-lt"/>
                <a:ea typeface="ＭＳ Ｐゴシック" pitchFamily="34" charset="-128"/>
                <a:cs typeface="+mj-cs"/>
              </a:rPr>
              <a:t>Typ 2: Kann nicht, will aber</a:t>
            </a:r>
          </a:p>
          <a:p>
            <a:pPr marL="457200" marR="0" lvl="0" indent="-457200" algn="l" defTabSz="914400" rtl="0" eaLnBrk="1" fontAlgn="base" latinLnBrk="0" hangingPunct="1">
              <a:lnSpc>
                <a:spcPct val="130000"/>
              </a:lnSpc>
              <a:spcBef>
                <a:spcPct val="0"/>
              </a:spcBef>
              <a:spcAft>
                <a:spcPct val="0"/>
              </a:spcAft>
              <a:buClrTx/>
              <a:buSzTx/>
              <a:buFont typeface="Arial"/>
              <a:buChar char="•"/>
              <a:tabLst/>
              <a:defRPr/>
            </a:pPr>
            <a:r>
              <a:rPr lang="de-DE" sz="2600" b="1" kern="0" dirty="0" smtClean="0">
                <a:solidFill>
                  <a:srgbClr val="000000"/>
                </a:solidFill>
                <a:latin typeface="+mj-lt"/>
                <a:ea typeface="ＭＳ Ｐゴシック" pitchFamily="34" charset="-128"/>
                <a:cs typeface="+mj-cs"/>
              </a:rPr>
              <a:t>Typ 3: Kann zwar, will aber nicht</a:t>
            </a:r>
          </a:p>
          <a:p>
            <a:pPr marL="457200" marR="0" lvl="0" indent="-457200" algn="l" defTabSz="914400" rtl="0" eaLnBrk="1" fontAlgn="base" latinLnBrk="0" hangingPunct="1">
              <a:lnSpc>
                <a:spcPct val="130000"/>
              </a:lnSpc>
              <a:spcBef>
                <a:spcPct val="0"/>
              </a:spcBef>
              <a:spcAft>
                <a:spcPct val="0"/>
              </a:spcAft>
              <a:buClrTx/>
              <a:buSzTx/>
              <a:buFont typeface="Arial"/>
              <a:buChar char="•"/>
              <a:tabLst/>
              <a:defRPr/>
            </a:pPr>
            <a:r>
              <a:rPr kumimoji="0" lang="de-DE" sz="2600" b="1" i="0" u="none" strike="noStrike" kern="0" cap="none" spc="0" normalizeH="0" noProof="0" dirty="0" smtClean="0">
                <a:ln>
                  <a:noFill/>
                </a:ln>
                <a:solidFill>
                  <a:srgbClr val="000000"/>
                </a:solidFill>
                <a:effectLst/>
                <a:uLnTx/>
                <a:uFillTx/>
                <a:latin typeface="+mj-lt"/>
                <a:ea typeface="ＭＳ Ｐゴシック" pitchFamily="34" charset="-128"/>
                <a:cs typeface="+mj-cs"/>
              </a:rPr>
              <a:t>Typ 4: Kann und will – ein Traum!</a:t>
            </a:r>
          </a:p>
          <a:p>
            <a:pPr marR="0" lvl="0" algn="l" defTabSz="914400" rtl="0" eaLnBrk="1" fontAlgn="base" latinLnBrk="0" hangingPunct="1">
              <a:lnSpc>
                <a:spcPct val="130000"/>
              </a:lnSpc>
              <a:spcBef>
                <a:spcPct val="0"/>
              </a:spcBef>
              <a:spcAft>
                <a:spcPct val="0"/>
              </a:spcAft>
              <a:buClrTx/>
              <a:buSzTx/>
              <a:tabLst/>
              <a:defRPr/>
            </a:pPr>
            <a:endParaRPr kumimoji="0" lang="de-DE" sz="2800" b="1" i="0" u="none" strike="noStrike" kern="0" cap="none" spc="0" normalizeH="0" noProof="0" dirty="0" smtClean="0">
              <a:ln>
                <a:noFill/>
              </a:ln>
              <a:solidFill>
                <a:srgbClr val="000000"/>
              </a:solidFill>
              <a:effectLst/>
              <a:uLnTx/>
              <a:uFillTx/>
              <a:latin typeface="+mj-lt"/>
              <a:ea typeface="ＭＳ Ｐゴシック" pitchFamily="34" charset="-128"/>
              <a:cs typeface="+mj-cs"/>
            </a:endParaRPr>
          </a:p>
          <a:p>
            <a:pPr lvl="0">
              <a:lnSpc>
                <a:spcPct val="130000"/>
              </a:lnSpc>
              <a:defRPr/>
            </a:pPr>
            <a:r>
              <a:rPr lang="de-DE" sz="1400" b="1" kern="0" dirty="0" smtClean="0">
                <a:solidFill>
                  <a:srgbClr val="000000"/>
                </a:solidFill>
                <a:latin typeface="+mj-lt"/>
                <a:ea typeface="ＭＳ Ｐゴシック" pitchFamily="34" charset="-128"/>
                <a:cs typeface="+mj-cs"/>
              </a:rPr>
              <a:t>Quelle</a:t>
            </a:r>
            <a:r>
              <a:rPr lang="de-DE" sz="1400" b="1" kern="0" dirty="0">
                <a:solidFill>
                  <a:srgbClr val="000000"/>
                </a:solidFill>
                <a:latin typeface="+mj-lt"/>
                <a:ea typeface="ＭＳ Ｐゴシック" pitchFamily="34" charset="-128"/>
                <a:cs typeface="+mj-cs"/>
              </a:rPr>
              <a:t>: http://</a:t>
            </a:r>
            <a:r>
              <a:rPr lang="de-DE" sz="1400" b="1" kern="0" dirty="0" err="1">
                <a:solidFill>
                  <a:srgbClr val="000000"/>
                </a:solidFill>
                <a:latin typeface="+mj-lt"/>
                <a:ea typeface="ＭＳ Ｐゴシック" pitchFamily="34" charset="-128"/>
                <a:cs typeface="+mj-cs"/>
              </a:rPr>
              <a:t>www.wissenschaftliches</a:t>
            </a:r>
            <a:r>
              <a:rPr lang="de-DE" sz="1400" b="1" kern="0" dirty="0">
                <a:solidFill>
                  <a:srgbClr val="000000"/>
                </a:solidFill>
                <a:latin typeface="+mj-lt"/>
                <a:ea typeface="ＭＳ Ｐゴシック" pitchFamily="34" charset="-128"/>
                <a:cs typeface="+mj-cs"/>
              </a:rPr>
              <a:t>-arbeiten-</a:t>
            </a:r>
            <a:r>
              <a:rPr lang="de-DE" sz="1400" b="1" kern="0" dirty="0" err="1">
                <a:solidFill>
                  <a:srgbClr val="000000"/>
                </a:solidFill>
                <a:latin typeface="+mj-lt"/>
                <a:ea typeface="ＭＳ Ｐゴシック" pitchFamily="34" charset="-128"/>
                <a:cs typeface="+mj-cs"/>
              </a:rPr>
              <a:t>lehren.de</a:t>
            </a:r>
            <a:r>
              <a:rPr lang="de-DE" sz="1400" b="1" kern="0" dirty="0">
                <a:solidFill>
                  <a:srgbClr val="000000"/>
                </a:solidFill>
                <a:latin typeface="+mj-lt"/>
                <a:ea typeface="ＭＳ Ｐゴシック" pitchFamily="34" charset="-128"/>
                <a:cs typeface="+mj-cs"/>
              </a:rPr>
              <a:t>/die-studierenden-heutzutage/</a:t>
            </a:r>
            <a:endParaRPr kumimoji="0" lang="de-DE" sz="1400" b="1" i="0" u="none" strike="noStrike" kern="0" cap="none" spc="0" normalizeH="0" noProof="0" dirty="0" smtClean="0">
              <a:ln>
                <a:noFill/>
              </a:ln>
              <a:solidFill>
                <a:srgbClr val="000000"/>
              </a:solidFill>
              <a:effectLst/>
              <a:uLnTx/>
              <a:uFillTx/>
              <a:latin typeface="+mj-lt"/>
              <a:ea typeface="ＭＳ Ｐゴシック" pitchFamily="34" charset="-128"/>
              <a:cs typeface="+mj-cs"/>
            </a:endParaRPr>
          </a:p>
          <a:p>
            <a:pPr marL="457200" marR="0" lvl="0" indent="-457200" algn="l" defTabSz="914400" rtl="0" eaLnBrk="1" fontAlgn="base" latinLnBrk="0" hangingPunct="1">
              <a:lnSpc>
                <a:spcPct val="100000"/>
              </a:lnSpc>
              <a:spcBef>
                <a:spcPct val="0"/>
              </a:spcBef>
              <a:spcAft>
                <a:spcPct val="0"/>
              </a:spcAft>
              <a:buClrTx/>
              <a:buSzTx/>
              <a:buFont typeface="Arial"/>
              <a:buChar char="•"/>
              <a:tabLst/>
              <a:defRPr/>
            </a:pPr>
            <a:endParaRPr lang="de-DE" sz="3000" b="1" kern="0" baseline="0" dirty="0" smtClean="0">
              <a:solidFill>
                <a:srgbClr val="000000"/>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de-DE" sz="3000" b="1" kern="0" baseline="0" dirty="0" smtClean="0">
              <a:solidFill>
                <a:srgbClr val="000000"/>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3000" b="1" i="0" u="none" strike="noStrike" kern="0" cap="none" spc="0" normalizeH="0" baseline="0" noProof="0" dirty="0" smtClean="0">
              <a:ln>
                <a:noFill/>
              </a:ln>
              <a:solidFill>
                <a:srgbClr val="000000"/>
              </a:solidFill>
              <a:effectLst/>
              <a:uLnTx/>
              <a:uFillTx/>
              <a:latin typeface="+mj-lt"/>
              <a:ea typeface="ＭＳ Ｐゴシック" pitchFamily="34" charset="-128"/>
              <a:cs typeface="+mj-cs"/>
            </a:endParaRPr>
          </a:p>
        </p:txBody>
      </p:sp>
    </p:spTree>
    <p:extLst>
      <p:ext uri="{BB962C8B-B14F-4D97-AF65-F5344CB8AC3E}">
        <p14:creationId xmlns:p14="http://schemas.microsoft.com/office/powerpoint/2010/main" val="213496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4</a:t>
            </a:fld>
            <a:endParaRPr lang="de-CH"/>
          </a:p>
        </p:txBody>
      </p:sp>
      <p:sp>
        <p:nvSpPr>
          <p:cNvPr id="7" name="Rectangle 3"/>
          <p:cNvSpPr txBox="1">
            <a:spLocks noChangeArrowheads="1"/>
          </p:cNvSpPr>
          <p:nvPr/>
        </p:nvSpPr>
        <p:spPr bwMode="auto">
          <a:xfrm>
            <a:off x="930275" y="2204864"/>
            <a:ext cx="7680325"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930274" y="1196752"/>
            <a:ext cx="6378030" cy="5472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R="0" lvl="0" algn="l" defTabSz="914400" rtl="0" eaLnBrk="1" fontAlgn="base" latinLnBrk="0" hangingPunct="1">
              <a:lnSpc>
                <a:spcPct val="130000"/>
              </a:lnSpc>
              <a:spcBef>
                <a:spcPct val="0"/>
              </a:spcBef>
              <a:spcAft>
                <a:spcPct val="0"/>
              </a:spcAft>
              <a:buClrTx/>
              <a:buSzTx/>
              <a:tabLst/>
              <a:defRPr/>
            </a:pPr>
            <a:endParaRPr lang="de-DE" sz="2800" b="1" kern="0" dirty="0" smtClean="0">
              <a:solidFill>
                <a:schemeClr val="accent1"/>
              </a:solidFill>
              <a:latin typeface="+mj-lt"/>
              <a:ea typeface="ＭＳ Ｐゴシック" pitchFamily="34" charset="-128"/>
              <a:cs typeface="+mj-cs"/>
            </a:endParaRPr>
          </a:p>
          <a:p>
            <a:pPr marR="0" lvl="0" algn="l" defTabSz="914400" rtl="0" eaLnBrk="1" fontAlgn="base" latinLnBrk="0" hangingPunct="1">
              <a:lnSpc>
                <a:spcPct val="100000"/>
              </a:lnSpc>
              <a:spcBef>
                <a:spcPct val="0"/>
              </a:spcBef>
              <a:spcAft>
                <a:spcPct val="0"/>
              </a:spcAft>
              <a:buClrTx/>
              <a:buSzTx/>
              <a:tabLst/>
              <a:defRPr/>
            </a:pPr>
            <a:endParaRPr kumimoji="0" lang="de-DE" sz="2800" b="1" i="0" u="none" strike="noStrike" kern="0" cap="none" spc="0" normalizeH="0" noProof="0" dirty="0" smtClean="0">
              <a:ln>
                <a:noFill/>
              </a:ln>
              <a:solidFill>
                <a:schemeClr val="accent1"/>
              </a:solidFill>
              <a:effectLst/>
              <a:uLnTx/>
              <a:uFillTx/>
              <a:latin typeface="+mj-lt"/>
              <a:ea typeface="ＭＳ Ｐゴシック" pitchFamily="34" charset="-128"/>
              <a:cs typeface="+mj-cs"/>
            </a:endParaRPr>
          </a:p>
          <a:p>
            <a:pPr marL="457200" marR="0" lvl="0" indent="-457200" algn="l" defTabSz="914400" rtl="0" eaLnBrk="1" fontAlgn="base" latinLnBrk="0" hangingPunct="1">
              <a:lnSpc>
                <a:spcPct val="100000"/>
              </a:lnSpc>
              <a:spcBef>
                <a:spcPct val="0"/>
              </a:spcBef>
              <a:spcAft>
                <a:spcPct val="0"/>
              </a:spcAft>
              <a:buClrTx/>
              <a:buSzTx/>
              <a:buFont typeface="Arial"/>
              <a:buChar char="•"/>
              <a:tabLst/>
              <a:defRPr/>
            </a:pPr>
            <a:endParaRPr lang="de-DE" sz="3000" b="1" kern="0" baseline="0" dirty="0" smtClean="0">
              <a:solidFill>
                <a:schemeClr val="accent1"/>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de-DE" sz="3000" b="1" kern="0" baseline="0" dirty="0" smtClean="0">
              <a:solidFill>
                <a:schemeClr val="accent1"/>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3000" b="1" i="0" u="none" strike="noStrike" kern="0" cap="none" spc="0" normalizeH="0" baseline="0" noProof="0" dirty="0" smtClean="0">
              <a:ln>
                <a:noFill/>
              </a:ln>
              <a:solidFill>
                <a:schemeClr val="tx2"/>
              </a:solidFill>
              <a:effectLst/>
              <a:uLnTx/>
              <a:uFillTx/>
              <a:latin typeface="+mj-lt"/>
              <a:ea typeface="ＭＳ Ｐゴシック" pitchFamily="34" charset="-128"/>
              <a:cs typeface="+mj-cs"/>
            </a:endParaRPr>
          </a:p>
        </p:txBody>
      </p:sp>
      <p:pic>
        <p:nvPicPr>
          <p:cNvPr id="2" name="Bild 1" descr="Cartoon_Schnittme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74" y="1196752"/>
            <a:ext cx="6234014" cy="5472608"/>
          </a:xfrm>
          <a:prstGeom prst="rect">
            <a:avLst/>
          </a:prstGeom>
        </p:spPr>
      </p:pic>
      <p:sp>
        <p:nvSpPr>
          <p:cNvPr id="9" name="Textfeld 8"/>
          <p:cNvSpPr txBox="1"/>
          <p:nvPr/>
        </p:nvSpPr>
        <p:spPr>
          <a:xfrm>
            <a:off x="7299352" y="5314563"/>
            <a:ext cx="1809151" cy="1200329"/>
          </a:xfrm>
          <a:prstGeom prst="rect">
            <a:avLst/>
          </a:prstGeom>
          <a:noFill/>
        </p:spPr>
        <p:txBody>
          <a:bodyPr wrap="square" rtlCol="0">
            <a:spAutoFit/>
          </a:bodyPr>
          <a:lstStyle/>
          <a:p>
            <a:r>
              <a:rPr lang="de-DE" sz="1800" dirty="0" smtClean="0"/>
              <a:t>Quelle: Forschung &amp; Lehre 4/2015, S. 342</a:t>
            </a:r>
            <a:endParaRPr lang="de-DE" sz="1800" dirty="0"/>
          </a:p>
        </p:txBody>
      </p:sp>
    </p:spTree>
    <p:extLst>
      <p:ext uri="{BB962C8B-B14F-4D97-AF65-F5344CB8AC3E}">
        <p14:creationId xmlns:p14="http://schemas.microsoft.com/office/powerpoint/2010/main" val="3273571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5</a:t>
            </a:fld>
            <a:endParaRPr lang="de-CH"/>
          </a:p>
        </p:txBody>
      </p:sp>
      <p:sp>
        <p:nvSpPr>
          <p:cNvPr id="7" name="Rectangle 3"/>
          <p:cNvSpPr txBox="1">
            <a:spLocks noChangeArrowheads="1"/>
          </p:cNvSpPr>
          <p:nvPr/>
        </p:nvSpPr>
        <p:spPr bwMode="auto">
          <a:xfrm>
            <a:off x="930275" y="2204864"/>
            <a:ext cx="7680325"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930274" y="1124745"/>
            <a:ext cx="8213726" cy="5399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R="0" lvl="0" algn="l" defTabSz="914400" rtl="0" eaLnBrk="1" fontAlgn="base" latinLnBrk="0" hangingPunct="1">
              <a:lnSpc>
                <a:spcPct val="130000"/>
              </a:lnSpc>
              <a:spcBef>
                <a:spcPct val="0"/>
              </a:spcBef>
              <a:spcAft>
                <a:spcPct val="0"/>
              </a:spcAft>
              <a:buClrTx/>
              <a:buSzTx/>
              <a:tabLst/>
              <a:defRPr/>
            </a:pPr>
            <a:r>
              <a:rPr lang="de-DE" sz="2600" b="1" kern="0" dirty="0" smtClean="0">
                <a:solidFill>
                  <a:srgbClr val="000000"/>
                </a:solidFill>
                <a:latin typeface="+mj-lt"/>
                <a:ea typeface="ＭＳ Ｐゴシック" pitchFamily="34" charset="-128"/>
                <a:cs typeface="+mj-cs"/>
              </a:rPr>
              <a:t>Studierendentypen aus der Sicht der Studierenden</a:t>
            </a:r>
          </a:p>
          <a:p>
            <a:pPr marL="457200" marR="0" lvl="0" indent="-457200" algn="l" defTabSz="914400" rtl="0" eaLnBrk="1" fontAlgn="base" latinLnBrk="0" hangingPunct="1">
              <a:lnSpc>
                <a:spcPct val="130000"/>
              </a:lnSpc>
              <a:spcBef>
                <a:spcPct val="0"/>
              </a:spcBef>
              <a:spcAft>
                <a:spcPct val="0"/>
              </a:spcAft>
              <a:buClrTx/>
              <a:buSzTx/>
              <a:buFont typeface="Arial"/>
              <a:buChar char="•"/>
              <a:tabLst/>
              <a:defRPr/>
            </a:pPr>
            <a:r>
              <a:rPr lang="de-DE" sz="2800" b="1" kern="0" dirty="0" smtClean="0">
                <a:solidFill>
                  <a:srgbClr val="000000"/>
                </a:solidFill>
                <a:latin typeface="+mj-lt"/>
                <a:ea typeface="ＭＳ Ｐゴシック" pitchFamily="34" charset="-128"/>
                <a:cs typeface="+mj-cs"/>
              </a:rPr>
              <a:t>Studierende reiferen Alters</a:t>
            </a:r>
            <a:r>
              <a:rPr lang="de-DE" sz="1800" b="1" kern="0" dirty="0" smtClean="0">
                <a:solidFill>
                  <a:srgbClr val="000000"/>
                </a:solidFill>
                <a:latin typeface="+mj-lt"/>
                <a:ea typeface="ＭＳ Ｐゴシック" pitchFamily="34" charset="-128"/>
                <a:cs typeface="+mj-cs"/>
              </a:rPr>
              <a:t>, sind freundlich, ergreifen in </a:t>
            </a:r>
            <a:r>
              <a:rPr lang="de-DE" sz="1800" b="1" kern="0" dirty="0" err="1" smtClean="0">
                <a:solidFill>
                  <a:srgbClr val="000000"/>
                </a:solidFill>
                <a:latin typeface="+mj-lt"/>
                <a:ea typeface="ＭＳ Ｐゴシック" pitchFamily="34" charset="-128"/>
                <a:cs typeface="+mj-cs"/>
              </a:rPr>
              <a:t>LVen</a:t>
            </a:r>
            <a:r>
              <a:rPr lang="de-DE" sz="1800" b="1" kern="0" dirty="0" smtClean="0">
                <a:solidFill>
                  <a:srgbClr val="000000"/>
                </a:solidFill>
                <a:latin typeface="+mj-lt"/>
                <a:ea typeface="ＭＳ Ｐゴシック" pitchFamily="34" charset="-128"/>
                <a:cs typeface="+mj-cs"/>
              </a:rPr>
              <a:t> oft das Wort ...</a:t>
            </a:r>
          </a:p>
          <a:p>
            <a:pPr marL="457200" marR="0" lvl="0" indent="-457200" algn="l" defTabSz="914400" rtl="0" eaLnBrk="1" fontAlgn="base" latinLnBrk="0" hangingPunct="1">
              <a:lnSpc>
                <a:spcPct val="130000"/>
              </a:lnSpc>
              <a:spcBef>
                <a:spcPct val="0"/>
              </a:spcBef>
              <a:spcAft>
                <a:spcPct val="0"/>
              </a:spcAft>
              <a:buClrTx/>
              <a:buSzTx/>
              <a:buFont typeface="Arial"/>
              <a:buChar char="•"/>
              <a:tabLst/>
              <a:defRPr/>
            </a:pPr>
            <a:r>
              <a:rPr lang="de-DE" sz="2800" b="1" kern="0" dirty="0" smtClean="0">
                <a:solidFill>
                  <a:srgbClr val="000000"/>
                </a:solidFill>
                <a:latin typeface="+mj-lt"/>
                <a:ea typeface="ＭＳ Ｐゴシック" pitchFamily="34" charset="-128"/>
                <a:cs typeface="+mj-cs"/>
              </a:rPr>
              <a:t>Faule Hänger</a:t>
            </a:r>
            <a:r>
              <a:rPr lang="de-DE" sz="1800" b="1" kern="0" dirty="0" smtClean="0">
                <a:solidFill>
                  <a:srgbClr val="000000"/>
                </a:solidFill>
                <a:latin typeface="+mj-lt"/>
                <a:ea typeface="ＭＳ Ｐゴシック" pitchFamily="34" charset="-128"/>
                <a:cs typeface="+mj-cs"/>
              </a:rPr>
              <a:t>, sitzen nur ihre Zeit ab, schwänzen Vorlesungen, fallen durch Prüfungen ...</a:t>
            </a:r>
          </a:p>
          <a:p>
            <a:pPr marL="457200" marR="0" lvl="0" indent="-457200" algn="l" defTabSz="914400" rtl="0" eaLnBrk="1" fontAlgn="base" latinLnBrk="0" hangingPunct="1">
              <a:lnSpc>
                <a:spcPct val="130000"/>
              </a:lnSpc>
              <a:spcBef>
                <a:spcPct val="0"/>
              </a:spcBef>
              <a:spcAft>
                <a:spcPct val="0"/>
              </a:spcAft>
              <a:buClrTx/>
              <a:buSzTx/>
              <a:buFont typeface="Arial"/>
              <a:buChar char="•"/>
              <a:tabLst/>
              <a:defRPr/>
            </a:pPr>
            <a:r>
              <a:rPr lang="de-DE" sz="2800" b="1" kern="0" dirty="0" smtClean="0">
                <a:solidFill>
                  <a:srgbClr val="000000"/>
                </a:solidFill>
                <a:latin typeface="+mj-lt"/>
                <a:ea typeface="ＭＳ Ｐゴシック" pitchFamily="34" charset="-128"/>
                <a:cs typeface="+mj-cs"/>
              </a:rPr>
              <a:t>Radikale</a:t>
            </a:r>
            <a:r>
              <a:rPr lang="de-DE" sz="1800" b="1" kern="0" dirty="0" smtClean="0">
                <a:solidFill>
                  <a:srgbClr val="000000"/>
                </a:solidFill>
                <a:latin typeface="+mj-lt"/>
                <a:ea typeface="ＭＳ Ｐゴシック" pitchFamily="34" charset="-128"/>
                <a:cs typeface="+mj-cs"/>
              </a:rPr>
              <a:t>, verteilen Flugblätter auf dem Campus ...</a:t>
            </a:r>
          </a:p>
          <a:p>
            <a:pPr marL="457200" marR="0" lvl="0" indent="-457200" algn="l" defTabSz="914400" rtl="0" eaLnBrk="1" fontAlgn="base" latinLnBrk="0" hangingPunct="1">
              <a:lnSpc>
                <a:spcPct val="130000"/>
              </a:lnSpc>
              <a:spcBef>
                <a:spcPct val="0"/>
              </a:spcBef>
              <a:spcAft>
                <a:spcPct val="0"/>
              </a:spcAft>
              <a:buClrTx/>
              <a:buSzTx/>
              <a:buFont typeface="Arial"/>
              <a:buChar char="•"/>
              <a:tabLst/>
              <a:defRPr/>
            </a:pPr>
            <a:r>
              <a:rPr lang="de-DE" sz="2800" b="1" kern="0" dirty="0" smtClean="0">
                <a:solidFill>
                  <a:srgbClr val="000000"/>
                </a:solidFill>
                <a:latin typeface="+mj-lt"/>
                <a:ea typeface="ＭＳ Ｐゴシック" pitchFamily="34" charset="-128"/>
                <a:cs typeface="+mj-cs"/>
              </a:rPr>
              <a:t>Ruhige Alleingänger</a:t>
            </a:r>
            <a:r>
              <a:rPr lang="de-DE" sz="1800" b="1" kern="0" dirty="0" smtClean="0">
                <a:solidFill>
                  <a:srgbClr val="000000"/>
                </a:solidFill>
                <a:latin typeface="+mj-lt"/>
                <a:ea typeface="ＭＳ Ｐゴシック" pitchFamily="34" charset="-128"/>
                <a:cs typeface="+mj-cs"/>
              </a:rPr>
              <a:t>, schüchtern, tragen in </a:t>
            </a:r>
            <a:r>
              <a:rPr lang="de-DE" sz="1800" b="1" kern="0" dirty="0" err="1" smtClean="0">
                <a:solidFill>
                  <a:srgbClr val="000000"/>
                </a:solidFill>
                <a:latin typeface="+mj-lt"/>
                <a:ea typeface="ＭＳ Ｐゴシック" pitchFamily="34" charset="-128"/>
                <a:cs typeface="+mj-cs"/>
              </a:rPr>
              <a:t>LVen</a:t>
            </a:r>
            <a:r>
              <a:rPr lang="de-DE" sz="1800" b="1" kern="0" dirty="0" smtClean="0">
                <a:solidFill>
                  <a:srgbClr val="000000"/>
                </a:solidFill>
                <a:latin typeface="+mj-lt"/>
                <a:ea typeface="ＭＳ Ｐゴシック" pitchFamily="34" charset="-128"/>
                <a:cs typeface="+mj-cs"/>
              </a:rPr>
              <a:t> wenig bei</a:t>
            </a:r>
          </a:p>
          <a:p>
            <a:pPr marL="457200" marR="0" lvl="0" indent="-457200" algn="l" defTabSz="914400" rtl="0" eaLnBrk="1" fontAlgn="base" latinLnBrk="0" hangingPunct="1">
              <a:lnSpc>
                <a:spcPct val="130000"/>
              </a:lnSpc>
              <a:spcBef>
                <a:spcPct val="0"/>
              </a:spcBef>
              <a:spcAft>
                <a:spcPct val="0"/>
              </a:spcAft>
              <a:buClrTx/>
              <a:buSzTx/>
              <a:buFont typeface="Arial"/>
              <a:buChar char="•"/>
              <a:tabLst/>
              <a:defRPr/>
            </a:pPr>
            <a:r>
              <a:rPr lang="de-DE" sz="2800" b="1" kern="0" dirty="0" smtClean="0">
                <a:solidFill>
                  <a:srgbClr val="000000"/>
                </a:solidFill>
                <a:latin typeface="+mj-lt"/>
                <a:ea typeface="ＭＳ Ｐゴシック" pitchFamily="34" charset="-128"/>
                <a:cs typeface="+mj-cs"/>
              </a:rPr>
              <a:t>Intellektuelle</a:t>
            </a:r>
            <a:r>
              <a:rPr lang="de-DE" sz="1800" b="1" kern="0" dirty="0" smtClean="0">
                <a:solidFill>
                  <a:srgbClr val="000000"/>
                </a:solidFill>
                <a:latin typeface="+mj-lt"/>
                <a:ea typeface="ＭＳ Ｐゴシック" pitchFamily="34" charset="-128"/>
                <a:cs typeface="+mj-cs"/>
              </a:rPr>
              <a:t>, Brillenträger, tragen immer Bücher bei sich, diskutieren obskure Themen mit Gleichgesinnten ...</a:t>
            </a:r>
          </a:p>
          <a:p>
            <a:pPr marL="457200" marR="0" lvl="0" indent="-457200" algn="l" defTabSz="914400" rtl="0" eaLnBrk="1" fontAlgn="base" latinLnBrk="0" hangingPunct="1">
              <a:lnSpc>
                <a:spcPct val="130000"/>
              </a:lnSpc>
              <a:spcBef>
                <a:spcPct val="0"/>
              </a:spcBef>
              <a:spcAft>
                <a:spcPct val="0"/>
              </a:spcAft>
              <a:buClrTx/>
              <a:buSzTx/>
              <a:buFont typeface="Arial"/>
              <a:buChar char="•"/>
              <a:tabLst/>
              <a:defRPr/>
            </a:pPr>
            <a:r>
              <a:rPr lang="de-DE" sz="1800" b="1" kern="0" dirty="0" smtClean="0">
                <a:solidFill>
                  <a:srgbClr val="000000"/>
                </a:solidFill>
                <a:latin typeface="+mj-lt"/>
                <a:ea typeface="ＭＳ Ｐゴシック" pitchFamily="34" charset="-128"/>
                <a:cs typeface="+mj-cs"/>
              </a:rPr>
              <a:t>... </a:t>
            </a:r>
          </a:p>
          <a:p>
            <a:pPr marR="0" lvl="0" algn="l" defTabSz="914400" rtl="0" eaLnBrk="1" fontAlgn="base" latinLnBrk="0" hangingPunct="1">
              <a:lnSpc>
                <a:spcPct val="130000"/>
              </a:lnSpc>
              <a:spcBef>
                <a:spcPct val="0"/>
              </a:spcBef>
              <a:spcAft>
                <a:spcPct val="0"/>
              </a:spcAft>
              <a:buClrTx/>
              <a:buSzTx/>
              <a:tabLst/>
              <a:defRPr/>
            </a:pPr>
            <a:r>
              <a:rPr kumimoji="0" lang="de-DE" sz="1800" b="1" i="0" u="none" strike="noStrike" kern="0" cap="none" spc="0" normalizeH="0" noProof="0" dirty="0" err="1" smtClean="0">
                <a:ln>
                  <a:noFill/>
                </a:ln>
                <a:solidFill>
                  <a:srgbClr val="000000"/>
                </a:solidFill>
                <a:effectLst/>
                <a:uLnTx/>
                <a:uFillTx/>
                <a:latin typeface="+mj-lt"/>
                <a:ea typeface="ＭＳ Ｐゴシック" pitchFamily="34" charset="-128"/>
                <a:cs typeface="+mj-cs"/>
              </a:rPr>
              <a:t>Quelle:Forgas</a:t>
            </a:r>
            <a:r>
              <a:rPr kumimoji="0" lang="de-DE" sz="1800" b="1" i="0" u="none" strike="noStrike" kern="0" cap="none" spc="0" normalizeH="0" noProof="0" dirty="0" smtClean="0">
                <a:ln>
                  <a:noFill/>
                </a:ln>
                <a:solidFill>
                  <a:srgbClr val="000000"/>
                </a:solidFill>
                <a:effectLst/>
                <a:uLnTx/>
                <a:uFillTx/>
                <a:latin typeface="+mj-lt"/>
                <a:ea typeface="ＭＳ Ｐゴシック" pitchFamily="34" charset="-128"/>
                <a:cs typeface="+mj-cs"/>
              </a:rPr>
              <a:t>, J. P. (1983), Journal </a:t>
            </a:r>
            <a:r>
              <a:rPr kumimoji="0" lang="de-DE" sz="1800" b="1" i="0" u="none" strike="noStrike" kern="0" cap="none" spc="0" normalizeH="0" noProof="0" dirty="0" err="1" smtClean="0">
                <a:ln>
                  <a:noFill/>
                </a:ln>
                <a:solidFill>
                  <a:srgbClr val="000000"/>
                </a:solidFill>
                <a:effectLst/>
                <a:uLnTx/>
                <a:uFillTx/>
                <a:latin typeface="+mj-lt"/>
                <a:ea typeface="ＭＳ Ｐゴシック" pitchFamily="34" charset="-128"/>
                <a:cs typeface="+mj-cs"/>
              </a:rPr>
              <a:t>of</a:t>
            </a:r>
            <a:r>
              <a:rPr kumimoji="0" lang="de-DE" sz="1800" b="1" i="0" u="none" strike="noStrike" kern="0" cap="none" spc="0" normalizeH="0" noProof="0" dirty="0" smtClean="0">
                <a:ln>
                  <a:noFill/>
                </a:ln>
                <a:solidFill>
                  <a:srgbClr val="000000"/>
                </a:solidFill>
                <a:effectLst/>
                <a:uLnTx/>
                <a:uFillTx/>
                <a:latin typeface="+mj-lt"/>
                <a:ea typeface="ＭＳ Ｐゴシック" pitchFamily="34" charset="-128"/>
                <a:cs typeface="+mj-cs"/>
              </a:rPr>
              <a:t> Research in </a:t>
            </a:r>
            <a:r>
              <a:rPr kumimoji="0" lang="de-DE" sz="1800" b="1" i="0" u="none" strike="noStrike" kern="0" cap="none" spc="0" normalizeH="0" noProof="0" dirty="0" err="1" smtClean="0">
                <a:ln>
                  <a:noFill/>
                </a:ln>
                <a:solidFill>
                  <a:srgbClr val="000000"/>
                </a:solidFill>
                <a:effectLst/>
                <a:uLnTx/>
                <a:uFillTx/>
                <a:latin typeface="+mj-lt"/>
                <a:ea typeface="ＭＳ Ｐゴシック" pitchFamily="34" charset="-128"/>
                <a:cs typeface="+mj-cs"/>
              </a:rPr>
              <a:t>Personality</a:t>
            </a:r>
            <a:r>
              <a:rPr kumimoji="0" lang="de-DE" sz="1800" b="1" i="0" u="none" strike="noStrike" kern="0" cap="none" spc="0" normalizeH="0" noProof="0" dirty="0" smtClean="0">
                <a:ln>
                  <a:noFill/>
                </a:ln>
                <a:solidFill>
                  <a:srgbClr val="000000"/>
                </a:solidFill>
                <a:effectLst/>
                <a:uLnTx/>
                <a:uFillTx/>
                <a:latin typeface="+mj-lt"/>
                <a:ea typeface="ＭＳ Ｐゴシック" pitchFamily="34" charset="-128"/>
                <a:cs typeface="+mj-cs"/>
              </a:rPr>
              <a:t>, 153–173.</a:t>
            </a:r>
          </a:p>
          <a:p>
            <a:pPr marL="457200" marR="0" lvl="0" indent="-457200" algn="l" defTabSz="914400" rtl="0" eaLnBrk="1" fontAlgn="base" latinLnBrk="0" hangingPunct="1">
              <a:lnSpc>
                <a:spcPct val="100000"/>
              </a:lnSpc>
              <a:spcBef>
                <a:spcPct val="0"/>
              </a:spcBef>
              <a:spcAft>
                <a:spcPct val="0"/>
              </a:spcAft>
              <a:buClrTx/>
              <a:buSzTx/>
              <a:buFont typeface="Arial"/>
              <a:buChar char="•"/>
              <a:tabLst/>
              <a:defRPr/>
            </a:pPr>
            <a:endParaRPr lang="de-DE" sz="3000" b="1" kern="0" baseline="0" dirty="0" smtClean="0">
              <a:solidFill>
                <a:srgbClr val="000000"/>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de-DE" sz="3000" b="1" kern="0" baseline="0" dirty="0" smtClean="0">
              <a:solidFill>
                <a:srgbClr val="000000"/>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3000" b="1" i="0" u="none" strike="noStrike" kern="0" cap="none" spc="0" normalizeH="0" baseline="0" noProof="0" dirty="0" smtClean="0">
              <a:ln>
                <a:noFill/>
              </a:ln>
              <a:solidFill>
                <a:srgbClr val="000000"/>
              </a:solidFill>
              <a:effectLst/>
              <a:uLnTx/>
              <a:uFillTx/>
              <a:latin typeface="+mj-lt"/>
              <a:ea typeface="ＭＳ Ｐゴシック" pitchFamily="34" charset="-128"/>
              <a:cs typeface="+mj-cs"/>
            </a:endParaRPr>
          </a:p>
        </p:txBody>
      </p:sp>
    </p:spTree>
    <p:extLst>
      <p:ext uri="{BB962C8B-B14F-4D97-AF65-F5344CB8AC3E}">
        <p14:creationId xmlns:p14="http://schemas.microsoft.com/office/powerpoint/2010/main" val="1671122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6</a:t>
            </a:fld>
            <a:endParaRPr lang="de-CH"/>
          </a:p>
        </p:txBody>
      </p:sp>
      <p:sp>
        <p:nvSpPr>
          <p:cNvPr id="7" name="Rectangle 3"/>
          <p:cNvSpPr txBox="1">
            <a:spLocks noChangeArrowheads="1"/>
          </p:cNvSpPr>
          <p:nvPr/>
        </p:nvSpPr>
        <p:spPr bwMode="auto">
          <a:xfrm>
            <a:off x="930275" y="2204864"/>
            <a:ext cx="7680325"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930274" y="1196752"/>
            <a:ext cx="8178230" cy="5256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R="0" lvl="0" algn="l" defTabSz="914400" rtl="0" eaLnBrk="1" fontAlgn="base" latinLnBrk="0" hangingPunct="1">
              <a:lnSpc>
                <a:spcPct val="130000"/>
              </a:lnSpc>
              <a:spcBef>
                <a:spcPct val="0"/>
              </a:spcBef>
              <a:spcAft>
                <a:spcPct val="0"/>
              </a:spcAft>
              <a:buClrTx/>
              <a:buSzTx/>
              <a:tabLst/>
              <a:defRPr/>
            </a:pPr>
            <a:r>
              <a:rPr lang="de-DE" sz="2400" b="1" kern="0" dirty="0" smtClean="0">
                <a:solidFill>
                  <a:srgbClr val="000000"/>
                </a:solidFill>
                <a:latin typeface="+mj-lt"/>
                <a:ea typeface="ＭＳ Ｐゴシック" pitchFamily="34" charset="-128"/>
                <a:cs typeface="+mj-cs"/>
              </a:rPr>
              <a:t>Studierendentypen aus Sicht der Hochschulforschung</a:t>
            </a:r>
          </a:p>
          <a:p>
            <a:pPr marR="0" lvl="0" algn="l" defTabSz="914400" rtl="0" eaLnBrk="1" fontAlgn="base" latinLnBrk="0" hangingPunct="1">
              <a:lnSpc>
                <a:spcPct val="130000"/>
              </a:lnSpc>
              <a:spcBef>
                <a:spcPct val="0"/>
              </a:spcBef>
              <a:spcAft>
                <a:spcPct val="0"/>
              </a:spcAft>
              <a:buClrTx/>
              <a:buSzTx/>
              <a:tabLst/>
              <a:defRPr/>
            </a:pPr>
            <a:r>
              <a:rPr lang="de-DE" sz="1800" b="1" kern="0" baseline="0" dirty="0" smtClean="0">
                <a:solidFill>
                  <a:srgbClr val="000000"/>
                </a:solidFill>
                <a:latin typeface="+mj-lt"/>
                <a:ea typeface="ＭＳ Ｐゴシック" pitchFamily="34" charset="-128"/>
                <a:cs typeface="+mj-cs"/>
              </a:rPr>
              <a:t>Studierende werden häufig entlang folgender Differenzmerkmale typisiert bzw.</a:t>
            </a:r>
            <a:r>
              <a:rPr lang="de-DE" sz="1800" b="1" kern="0" dirty="0" smtClean="0">
                <a:solidFill>
                  <a:srgbClr val="000000"/>
                </a:solidFill>
                <a:latin typeface="+mj-lt"/>
                <a:ea typeface="ＭＳ Ｐゴシック" pitchFamily="34" charset="-128"/>
                <a:cs typeface="+mj-cs"/>
              </a:rPr>
              <a:t> kategorisiert:</a:t>
            </a:r>
          </a:p>
          <a:p>
            <a:pPr marL="285750" marR="0" lvl="0" indent="-285750" algn="l" defTabSz="914400" rtl="0" eaLnBrk="1" fontAlgn="base" latinLnBrk="0" hangingPunct="1">
              <a:lnSpc>
                <a:spcPct val="130000"/>
              </a:lnSpc>
              <a:spcBef>
                <a:spcPct val="0"/>
              </a:spcBef>
              <a:spcAft>
                <a:spcPct val="0"/>
              </a:spcAft>
              <a:buClrTx/>
              <a:buSzTx/>
              <a:buFont typeface="Arial"/>
              <a:buChar char="•"/>
              <a:tabLst/>
              <a:defRPr/>
            </a:pPr>
            <a:r>
              <a:rPr lang="de-DE" sz="1600" b="1" kern="0" baseline="0" dirty="0" smtClean="0">
                <a:solidFill>
                  <a:srgbClr val="000000"/>
                </a:solidFill>
                <a:latin typeface="+mj-lt"/>
                <a:ea typeface="ＭＳ Ｐゴシック" pitchFamily="34" charset="-128"/>
                <a:cs typeface="+mj-cs"/>
              </a:rPr>
              <a:t>Geschlecht</a:t>
            </a:r>
          </a:p>
          <a:p>
            <a:pPr marL="285750" marR="0" lvl="0" indent="-285750" algn="l" defTabSz="914400" rtl="0" eaLnBrk="1" fontAlgn="base" latinLnBrk="0" hangingPunct="1">
              <a:lnSpc>
                <a:spcPct val="130000"/>
              </a:lnSpc>
              <a:spcBef>
                <a:spcPct val="0"/>
              </a:spcBef>
              <a:spcAft>
                <a:spcPct val="0"/>
              </a:spcAft>
              <a:buClrTx/>
              <a:buSzTx/>
              <a:buFont typeface="Arial"/>
              <a:buChar char="•"/>
              <a:tabLst/>
              <a:defRPr/>
            </a:pPr>
            <a:r>
              <a:rPr lang="de-DE" sz="1600" b="1" kern="0" dirty="0" smtClean="0">
                <a:solidFill>
                  <a:srgbClr val="000000"/>
                </a:solidFill>
                <a:latin typeface="+mj-lt"/>
                <a:ea typeface="ＭＳ Ｐゴシック" pitchFamily="34" charset="-128"/>
                <a:cs typeface="+mj-cs"/>
              </a:rPr>
              <a:t>Sozio-ökonomischer Status und Bildung der Eltern</a:t>
            </a:r>
          </a:p>
          <a:p>
            <a:pPr marL="285750" marR="0" lvl="0" indent="-285750" algn="l" defTabSz="914400" rtl="0" eaLnBrk="1" fontAlgn="base" latinLnBrk="0" hangingPunct="1">
              <a:lnSpc>
                <a:spcPct val="130000"/>
              </a:lnSpc>
              <a:spcBef>
                <a:spcPct val="0"/>
              </a:spcBef>
              <a:spcAft>
                <a:spcPct val="0"/>
              </a:spcAft>
              <a:buClrTx/>
              <a:buSzTx/>
              <a:buFont typeface="Arial"/>
              <a:buChar char="•"/>
              <a:tabLst/>
              <a:defRPr/>
            </a:pPr>
            <a:r>
              <a:rPr lang="de-DE" sz="1600" b="1" kern="0" baseline="0" dirty="0" smtClean="0">
                <a:solidFill>
                  <a:srgbClr val="000000"/>
                </a:solidFill>
                <a:latin typeface="+mj-lt"/>
                <a:ea typeface="ＭＳ Ｐゴシック" pitchFamily="34" charset="-128"/>
                <a:cs typeface="+mj-cs"/>
              </a:rPr>
              <a:t>Migrationshintergrund</a:t>
            </a:r>
            <a:r>
              <a:rPr lang="de-DE" sz="1600" b="1" kern="0" dirty="0" smtClean="0">
                <a:solidFill>
                  <a:srgbClr val="000000"/>
                </a:solidFill>
                <a:latin typeface="+mj-lt"/>
                <a:ea typeface="ＭＳ Ｐゴシック" pitchFamily="34" charset="-128"/>
                <a:cs typeface="+mj-cs"/>
              </a:rPr>
              <a:t> (z. B. Bildungsinländer, -ausländer, eingebürgerte Studierende, internationale Studierende)</a:t>
            </a:r>
          </a:p>
          <a:p>
            <a:pPr marL="285750" marR="0" lvl="0" indent="-285750" algn="l" defTabSz="914400" rtl="0" eaLnBrk="1" fontAlgn="base" latinLnBrk="0" hangingPunct="1">
              <a:lnSpc>
                <a:spcPct val="130000"/>
              </a:lnSpc>
              <a:spcBef>
                <a:spcPct val="0"/>
              </a:spcBef>
              <a:spcAft>
                <a:spcPct val="0"/>
              </a:spcAft>
              <a:buClrTx/>
              <a:buSzTx/>
              <a:buFont typeface="Arial"/>
              <a:buChar char="•"/>
              <a:tabLst/>
              <a:defRPr/>
            </a:pPr>
            <a:r>
              <a:rPr lang="de-DE" sz="1600" b="1" kern="0" baseline="0" dirty="0" smtClean="0">
                <a:solidFill>
                  <a:srgbClr val="000000"/>
                </a:solidFill>
                <a:latin typeface="+mj-lt"/>
                <a:ea typeface="ＭＳ Ｐゴシック" pitchFamily="34" charset="-128"/>
                <a:cs typeface="+mj-cs"/>
              </a:rPr>
              <a:t>Nicht-traditionelle Studierende (z. B. beruflich Qualifizierte mit und ohne Abitur bzw. Fachhochschulreife)</a:t>
            </a:r>
          </a:p>
          <a:p>
            <a:pPr marL="285750" lvl="0" indent="-285750">
              <a:lnSpc>
                <a:spcPct val="130000"/>
              </a:lnSpc>
              <a:buFont typeface="Arial"/>
              <a:buChar char="•"/>
              <a:defRPr/>
            </a:pPr>
            <a:r>
              <a:rPr lang="de-DE" sz="1600" b="1" kern="0" dirty="0">
                <a:solidFill>
                  <a:srgbClr val="000000"/>
                </a:solidFill>
                <a:ea typeface="ＭＳ Ｐゴシック" pitchFamily="34" charset="-128"/>
              </a:rPr>
              <a:t>Studierende in besonderen </a:t>
            </a:r>
            <a:r>
              <a:rPr lang="de-DE" sz="1600" b="1" kern="0" dirty="0" smtClean="0">
                <a:solidFill>
                  <a:srgbClr val="000000"/>
                </a:solidFill>
                <a:ea typeface="ＭＳ Ｐゴシック" pitchFamily="34" charset="-128"/>
              </a:rPr>
              <a:t>Lebenslagen (z. B. Studierende mit Behinderung und chronischen Krankheiten)</a:t>
            </a:r>
            <a:endParaRPr lang="de-DE" sz="1600" b="1" kern="0" baseline="0" dirty="0" smtClean="0">
              <a:solidFill>
                <a:srgbClr val="000000"/>
              </a:solidFill>
              <a:latin typeface="+mj-lt"/>
              <a:ea typeface="ＭＳ Ｐゴシック" pitchFamily="34" charset="-128"/>
              <a:cs typeface="+mj-cs"/>
            </a:endParaRPr>
          </a:p>
          <a:p>
            <a:pPr marL="285750" marR="0" lvl="0" indent="-285750" algn="l" defTabSz="914400" rtl="0" eaLnBrk="1" fontAlgn="base" latinLnBrk="0" hangingPunct="1">
              <a:lnSpc>
                <a:spcPct val="130000"/>
              </a:lnSpc>
              <a:spcBef>
                <a:spcPct val="0"/>
              </a:spcBef>
              <a:spcAft>
                <a:spcPct val="0"/>
              </a:spcAft>
              <a:buClrTx/>
              <a:buSzTx/>
              <a:buFont typeface="Arial"/>
              <a:buChar char="•"/>
              <a:tabLst/>
              <a:defRPr/>
            </a:pPr>
            <a:r>
              <a:rPr lang="de-DE" sz="1600" b="1" kern="0" dirty="0" smtClean="0">
                <a:solidFill>
                  <a:srgbClr val="000000"/>
                </a:solidFill>
                <a:latin typeface="+mj-lt"/>
                <a:ea typeface="ＭＳ Ｐゴシック" pitchFamily="34" charset="-128"/>
                <a:cs typeface="+mj-cs"/>
              </a:rPr>
              <a:t>Teilzeit-Studierende (z. B. neben dem Studium erwerbstätige Studierende, Studierende mit Kindern und pflegebedürftigen Angehörigen)</a:t>
            </a:r>
          </a:p>
          <a:p>
            <a:pPr marL="285750" marR="0" lvl="0" indent="-285750" algn="l" defTabSz="914400" rtl="0" eaLnBrk="1" fontAlgn="base" latinLnBrk="0" hangingPunct="1">
              <a:lnSpc>
                <a:spcPct val="130000"/>
              </a:lnSpc>
              <a:spcBef>
                <a:spcPct val="0"/>
              </a:spcBef>
              <a:spcAft>
                <a:spcPct val="0"/>
              </a:spcAft>
              <a:buClrTx/>
              <a:buSzTx/>
              <a:buFont typeface="Arial"/>
              <a:buChar char="•"/>
              <a:tabLst/>
              <a:defRPr/>
            </a:pPr>
            <a:endParaRPr lang="de-DE" sz="1600" b="1" kern="0" baseline="0" dirty="0" smtClean="0">
              <a:solidFill>
                <a:srgbClr val="000000"/>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e-DE" sz="1400" b="1" kern="0" baseline="0" dirty="0" smtClean="0">
                <a:solidFill>
                  <a:srgbClr val="000000"/>
                </a:solidFill>
                <a:latin typeface="+mj-lt"/>
                <a:ea typeface="ＭＳ Ｐゴシック" pitchFamily="34" charset="-128"/>
                <a:cs typeface="+mj-cs"/>
              </a:rPr>
              <a:t>Quelle: Wild, E./</a:t>
            </a:r>
            <a:r>
              <a:rPr lang="de-DE" sz="1400" b="1" kern="0" baseline="0" dirty="0" err="1" smtClean="0">
                <a:solidFill>
                  <a:srgbClr val="000000"/>
                </a:solidFill>
                <a:latin typeface="+mj-lt"/>
                <a:ea typeface="ＭＳ Ｐゴシック" pitchFamily="34" charset="-128"/>
                <a:cs typeface="+mj-cs"/>
              </a:rPr>
              <a:t>Esdar</a:t>
            </a:r>
            <a:r>
              <a:rPr lang="de-DE" sz="1400" b="1" kern="0" baseline="0" dirty="0" smtClean="0">
                <a:solidFill>
                  <a:srgbClr val="000000"/>
                </a:solidFill>
                <a:latin typeface="+mj-lt"/>
                <a:ea typeface="ＭＳ Ｐゴシック" pitchFamily="34" charset="-128"/>
                <a:cs typeface="+mj-cs"/>
              </a:rPr>
              <a:t>,</a:t>
            </a:r>
            <a:r>
              <a:rPr lang="de-DE" sz="1400" b="1" kern="0" dirty="0" smtClean="0">
                <a:solidFill>
                  <a:srgbClr val="000000"/>
                </a:solidFill>
                <a:latin typeface="+mj-lt"/>
                <a:ea typeface="ＭＳ Ｐゴシック" pitchFamily="34" charset="-128"/>
                <a:cs typeface="+mj-cs"/>
              </a:rPr>
              <a:t> W. (2014): Eine heterogenitätsorientierte Lehr-/Lernkultur für eine Hochschule der Zukunft. Fachgutachten im Auftrag des Projekts </a:t>
            </a:r>
            <a:r>
              <a:rPr lang="de-DE" sz="1400" b="1" kern="0" dirty="0" err="1" smtClean="0">
                <a:solidFill>
                  <a:srgbClr val="000000"/>
                </a:solidFill>
                <a:latin typeface="+mj-lt"/>
                <a:ea typeface="ＭＳ Ｐゴシック" pitchFamily="34" charset="-128"/>
                <a:cs typeface="+mj-cs"/>
              </a:rPr>
              <a:t>nexus</a:t>
            </a:r>
            <a:r>
              <a:rPr lang="de-DE" sz="1400" b="1" kern="0" dirty="0" smtClean="0">
                <a:solidFill>
                  <a:srgbClr val="000000"/>
                </a:solidFill>
                <a:latin typeface="+mj-lt"/>
                <a:ea typeface="ＭＳ Ｐゴシック" pitchFamily="34" charset="-128"/>
                <a:cs typeface="+mj-cs"/>
              </a:rPr>
              <a:t> der HRK. Bonn, 27–35.</a:t>
            </a:r>
            <a:endParaRPr lang="de-DE" sz="1400" b="1" kern="0" baseline="0" dirty="0" smtClean="0">
              <a:solidFill>
                <a:srgbClr val="000000"/>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3000" b="1" i="0" u="none" strike="noStrike" kern="0" cap="none" spc="0" normalizeH="0" baseline="0" noProof="0" dirty="0" smtClean="0">
              <a:ln>
                <a:noFill/>
              </a:ln>
              <a:solidFill>
                <a:srgbClr val="000000"/>
              </a:solidFill>
              <a:effectLst/>
              <a:uLnTx/>
              <a:uFillTx/>
              <a:latin typeface="+mj-lt"/>
              <a:ea typeface="ＭＳ Ｐゴシック" pitchFamily="34" charset="-128"/>
              <a:cs typeface="+mj-cs"/>
            </a:endParaRPr>
          </a:p>
        </p:txBody>
      </p:sp>
    </p:spTree>
    <p:extLst>
      <p:ext uri="{BB962C8B-B14F-4D97-AF65-F5344CB8AC3E}">
        <p14:creationId xmlns:p14="http://schemas.microsoft.com/office/powerpoint/2010/main" val="2881794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7</a:t>
            </a:fld>
            <a:endParaRPr lang="de-CH"/>
          </a:p>
        </p:txBody>
      </p:sp>
      <p:sp>
        <p:nvSpPr>
          <p:cNvPr id="7" name="Rectangle 3"/>
          <p:cNvSpPr txBox="1">
            <a:spLocks noChangeArrowheads="1"/>
          </p:cNvSpPr>
          <p:nvPr/>
        </p:nvSpPr>
        <p:spPr bwMode="auto">
          <a:xfrm>
            <a:off x="930275" y="2204864"/>
            <a:ext cx="7680325"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930274" y="1196752"/>
            <a:ext cx="8178230" cy="5256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R="0" lvl="0" algn="l" defTabSz="914400" rtl="0" eaLnBrk="1" fontAlgn="base" latinLnBrk="0" hangingPunct="1">
              <a:lnSpc>
                <a:spcPct val="130000"/>
              </a:lnSpc>
              <a:spcBef>
                <a:spcPct val="0"/>
              </a:spcBef>
              <a:spcAft>
                <a:spcPct val="0"/>
              </a:spcAft>
              <a:buClrTx/>
              <a:buSzTx/>
              <a:tabLst/>
              <a:defRPr/>
            </a:pPr>
            <a:r>
              <a:rPr lang="de-DE" sz="2400" b="1" kern="0" dirty="0" smtClean="0">
                <a:solidFill>
                  <a:srgbClr val="000000"/>
                </a:solidFill>
                <a:latin typeface="+mj-lt"/>
                <a:ea typeface="ＭＳ Ｐゴシック" pitchFamily="34" charset="-128"/>
                <a:cs typeface="+mj-cs"/>
              </a:rPr>
              <a:t>Fazit: Während vor 50 Jahren der „typische“ Studierende männlich und sozial privilegiert war, kommen heute Studierende mit unterschiedlichsten sozialen und ethnischen Hintergründen an die Hochschule. Vor diesem Hintergrund, müssen die Hochschulen die Frage beantworten, wie sie Studierenden mit unterschiedlichen Lernvoraussetzungen, Lernerfahrungen, Zielperspektiven und Motivlagen ein erfolgreiches Studium ermöglichen können.</a:t>
            </a:r>
          </a:p>
          <a:p>
            <a:pPr marR="0" lvl="0" algn="l" defTabSz="914400" rtl="0" eaLnBrk="1" fontAlgn="base" latinLnBrk="0" hangingPunct="1">
              <a:lnSpc>
                <a:spcPct val="130000"/>
              </a:lnSpc>
              <a:spcBef>
                <a:spcPct val="0"/>
              </a:spcBef>
              <a:spcAft>
                <a:spcPct val="0"/>
              </a:spcAft>
              <a:buClrTx/>
              <a:buSzTx/>
              <a:tabLst/>
              <a:defRPr/>
            </a:pPr>
            <a:endParaRPr lang="de-DE" sz="1400" b="1" kern="0" baseline="0" dirty="0" smtClean="0">
              <a:solidFill>
                <a:schemeClr val="accent1"/>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3000" b="1" i="0" u="none" strike="noStrike" kern="0" cap="none" spc="0" normalizeH="0" baseline="0" noProof="0" dirty="0" smtClean="0">
              <a:ln>
                <a:noFill/>
              </a:ln>
              <a:solidFill>
                <a:schemeClr val="tx2"/>
              </a:solidFill>
              <a:effectLst/>
              <a:uLnTx/>
              <a:uFillTx/>
              <a:latin typeface="+mj-lt"/>
              <a:ea typeface="ＭＳ Ｐゴシック" pitchFamily="34" charset="-128"/>
              <a:cs typeface="+mj-cs"/>
            </a:endParaRPr>
          </a:p>
        </p:txBody>
      </p:sp>
    </p:spTree>
    <p:extLst>
      <p:ext uri="{BB962C8B-B14F-4D97-AF65-F5344CB8AC3E}">
        <p14:creationId xmlns:p14="http://schemas.microsoft.com/office/powerpoint/2010/main" val="1760405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8</a:t>
            </a:fld>
            <a:endParaRPr lang="de-CH"/>
          </a:p>
        </p:txBody>
      </p:sp>
      <p:sp>
        <p:nvSpPr>
          <p:cNvPr id="7" name="Rectangle 3"/>
          <p:cNvSpPr txBox="1">
            <a:spLocks noChangeArrowheads="1"/>
          </p:cNvSpPr>
          <p:nvPr/>
        </p:nvSpPr>
        <p:spPr bwMode="auto">
          <a:xfrm>
            <a:off x="930275" y="2204864"/>
            <a:ext cx="7680325"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930274" y="1196752"/>
            <a:ext cx="8178230" cy="5256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R="0" lvl="0" algn="l" defTabSz="914400" rtl="0" eaLnBrk="1" fontAlgn="base" latinLnBrk="0" hangingPunct="1">
              <a:lnSpc>
                <a:spcPct val="130000"/>
              </a:lnSpc>
              <a:spcBef>
                <a:spcPct val="0"/>
              </a:spcBef>
              <a:spcAft>
                <a:spcPct val="0"/>
              </a:spcAft>
              <a:buClrTx/>
              <a:buSzTx/>
              <a:tabLst/>
              <a:defRPr/>
            </a:pPr>
            <a:r>
              <a:rPr lang="de-DE" sz="2400" b="1" kern="0" dirty="0" smtClean="0">
                <a:solidFill>
                  <a:srgbClr val="000000"/>
                </a:solidFill>
                <a:latin typeface="+mj-lt"/>
                <a:ea typeface="ＭＳ Ｐゴシック" pitchFamily="34" charset="-128"/>
                <a:cs typeface="+mj-cs"/>
              </a:rPr>
              <a:t>Um die Herausforderung zu veranschaulichen, vor der die Hochschulen stehen, zwei Beispiele aus der Arbeit meiner Forschungsgruppe: </a:t>
            </a:r>
          </a:p>
          <a:p>
            <a:pPr marL="457200" marR="0" lvl="0" indent="-457200" algn="l" defTabSz="914400" rtl="0" eaLnBrk="1" fontAlgn="base" latinLnBrk="0" hangingPunct="1">
              <a:lnSpc>
                <a:spcPct val="130000"/>
              </a:lnSpc>
              <a:spcBef>
                <a:spcPct val="0"/>
              </a:spcBef>
              <a:spcAft>
                <a:spcPct val="0"/>
              </a:spcAft>
              <a:buClrTx/>
              <a:buSzTx/>
              <a:buFont typeface="+mj-lt"/>
              <a:buAutoNum type="arabicParenBoth"/>
              <a:tabLst/>
              <a:defRPr/>
            </a:pPr>
            <a:r>
              <a:rPr lang="de-DE" sz="2400" b="1" kern="0" dirty="0" smtClean="0">
                <a:solidFill>
                  <a:srgbClr val="000000"/>
                </a:solidFill>
                <a:latin typeface="+mj-lt"/>
                <a:ea typeface="ＭＳ Ｐゴシック" pitchFamily="34" charset="-128"/>
                <a:cs typeface="+mj-cs"/>
              </a:rPr>
              <a:t>Analyse leistungsbezogener Studienverlaufsdaten (ECTS) in zwei Studienanfängerkohorten im Fach Biologie an der Universität Zürich (</a:t>
            </a:r>
            <a:r>
              <a:rPr lang="de-DE" sz="2400" b="1" kern="0" dirty="0" err="1" smtClean="0">
                <a:solidFill>
                  <a:srgbClr val="000000"/>
                </a:solidFill>
                <a:latin typeface="+mj-lt"/>
                <a:ea typeface="ＭＳ Ｐゴシック" pitchFamily="34" charset="-128"/>
                <a:cs typeface="+mj-cs"/>
              </a:rPr>
              <a:t>Tinsner</a:t>
            </a:r>
            <a:r>
              <a:rPr lang="de-DE" sz="2400" b="1" kern="0" dirty="0" smtClean="0">
                <a:solidFill>
                  <a:srgbClr val="000000"/>
                </a:solidFill>
                <a:latin typeface="+mj-lt"/>
                <a:ea typeface="ＭＳ Ｐゴシック" pitchFamily="34" charset="-128"/>
                <a:cs typeface="+mj-cs"/>
              </a:rPr>
              <a:t> 2012) </a:t>
            </a:r>
          </a:p>
          <a:p>
            <a:pPr marL="457200" marR="0" lvl="0" indent="-457200" algn="l" defTabSz="914400" rtl="0" eaLnBrk="1" fontAlgn="base" latinLnBrk="0" hangingPunct="1">
              <a:lnSpc>
                <a:spcPct val="130000"/>
              </a:lnSpc>
              <a:spcBef>
                <a:spcPct val="0"/>
              </a:spcBef>
              <a:spcAft>
                <a:spcPct val="0"/>
              </a:spcAft>
              <a:buClrTx/>
              <a:buSzTx/>
              <a:buFont typeface="+mj-lt"/>
              <a:buAutoNum type="arabicParenBoth"/>
              <a:tabLst/>
              <a:defRPr/>
            </a:pPr>
            <a:r>
              <a:rPr lang="de-DE" sz="2400" b="1" kern="0" dirty="0" smtClean="0">
                <a:solidFill>
                  <a:srgbClr val="000000"/>
                </a:solidFill>
                <a:latin typeface="+mj-lt"/>
                <a:ea typeface="ＭＳ Ｐゴシック" pitchFamily="34" charset="-128"/>
                <a:cs typeface="+mj-cs"/>
              </a:rPr>
              <a:t>Bundesweite Panelbefragung von Studienanfängerinnen und -anfängern im Fach Psychologie, hier: Einstellung der Studierenden gegenüber dem Lehrmodul „Forschungsmethoden und Statistik“ (Mutz/Daniel 2013)</a:t>
            </a:r>
          </a:p>
          <a:p>
            <a:pPr marR="0" lvl="0" algn="l" defTabSz="914400" rtl="0" eaLnBrk="1" fontAlgn="base" latinLnBrk="0" hangingPunct="1">
              <a:lnSpc>
                <a:spcPct val="130000"/>
              </a:lnSpc>
              <a:spcBef>
                <a:spcPct val="0"/>
              </a:spcBef>
              <a:spcAft>
                <a:spcPct val="0"/>
              </a:spcAft>
              <a:buClrTx/>
              <a:buSzTx/>
              <a:tabLst/>
              <a:defRPr/>
            </a:pPr>
            <a:endParaRPr lang="de-DE" sz="2400" b="1" kern="0" baseline="0" dirty="0" smtClean="0">
              <a:solidFill>
                <a:schemeClr val="accent1"/>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3000" b="1" i="0" u="none" strike="noStrike" kern="0" cap="none" spc="0" normalizeH="0" baseline="0" noProof="0" dirty="0" smtClean="0">
              <a:ln>
                <a:noFill/>
              </a:ln>
              <a:solidFill>
                <a:schemeClr val="tx2"/>
              </a:solidFill>
              <a:effectLst/>
              <a:uLnTx/>
              <a:uFillTx/>
              <a:latin typeface="+mj-lt"/>
              <a:ea typeface="ＭＳ Ｐゴシック" pitchFamily="34" charset="-128"/>
              <a:cs typeface="+mj-cs"/>
            </a:endParaRPr>
          </a:p>
        </p:txBody>
      </p:sp>
    </p:spTree>
    <p:extLst>
      <p:ext uri="{BB962C8B-B14F-4D97-AF65-F5344CB8AC3E}">
        <p14:creationId xmlns:p14="http://schemas.microsoft.com/office/powerpoint/2010/main" val="43402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CH"/>
              <a:t>Seite </a:t>
            </a:r>
            <a:fld id="{5FE53467-384A-8A48-BFCB-FC70BCC81C81}" type="slidenum">
              <a:rPr lang="de-CH"/>
              <a:pPr/>
              <a:t>9</a:t>
            </a:fld>
            <a:endParaRPr lang="de-CH"/>
          </a:p>
        </p:txBody>
      </p:sp>
      <p:sp>
        <p:nvSpPr>
          <p:cNvPr id="7" name="Rectangle 3"/>
          <p:cNvSpPr txBox="1">
            <a:spLocks noChangeArrowheads="1"/>
          </p:cNvSpPr>
          <p:nvPr/>
        </p:nvSpPr>
        <p:spPr bwMode="auto">
          <a:xfrm>
            <a:off x="251521" y="2204863"/>
            <a:ext cx="8359080" cy="4319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spcBef>
                <a:spcPct val="40000"/>
              </a:spcBef>
              <a:defRPr/>
            </a:pPr>
            <a:endParaRPr lang="en-GB" kern="0" dirty="0">
              <a:ea typeface="ＭＳ Ｐゴシック" pitchFamily="34" charset="-128"/>
            </a:endParaRPr>
          </a:p>
          <a:p>
            <a:pPr marL="0" marR="0" lvl="0" indent="0" algn="l" defTabSz="914400" rtl="0" eaLnBrk="1" fontAlgn="base" latinLnBrk="0" hangingPunct="1">
              <a:lnSpc>
                <a:spcPct val="100000"/>
              </a:lnSpc>
              <a:spcBef>
                <a:spcPct val="40000"/>
              </a:spcBef>
              <a:spcAft>
                <a:spcPct val="0"/>
              </a:spcAft>
              <a:buClrTx/>
              <a:buSzTx/>
              <a:tabLst/>
              <a:defRPr/>
            </a:pPr>
            <a:endParaRPr kumimoji="0" lang="en-GB" sz="1700" b="0" i="0" u="none" strike="noStrike" kern="0" cap="none" spc="0" normalizeH="0" noProof="0" dirty="0" smtClean="0">
              <a:ln>
                <a:noFill/>
              </a:ln>
              <a:solidFill>
                <a:schemeClr val="tx1"/>
              </a:solidFill>
              <a:effectLst/>
              <a:uLnTx/>
              <a:uFillTx/>
              <a:latin typeface="+mn-lt"/>
              <a:ea typeface="ＭＳ Ｐゴシック" pitchFamily="34" charset="-128"/>
              <a:cs typeface="+mn-cs"/>
            </a:endParaRPr>
          </a:p>
        </p:txBody>
      </p:sp>
      <p:sp>
        <p:nvSpPr>
          <p:cNvPr id="8" name="Titel 1"/>
          <p:cNvSpPr txBox="1">
            <a:spLocks/>
          </p:cNvSpPr>
          <p:nvPr/>
        </p:nvSpPr>
        <p:spPr bwMode="auto">
          <a:xfrm>
            <a:off x="930274" y="1268760"/>
            <a:ext cx="7962205"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ct val="0"/>
              </a:spcAft>
              <a:buClrTx/>
              <a:buSzTx/>
              <a:buFont typeface="Arial"/>
              <a:buChar char="•"/>
              <a:tabLst/>
              <a:defRPr/>
            </a:pPr>
            <a:endParaRPr lang="de-DE" sz="3000" b="1" kern="0" baseline="0" dirty="0" smtClean="0">
              <a:solidFill>
                <a:schemeClr val="accent1"/>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de-DE" sz="3000" b="1" kern="0" baseline="0" dirty="0" smtClean="0">
              <a:solidFill>
                <a:schemeClr val="accent1"/>
              </a:solidFill>
              <a:latin typeface="+mj-lt"/>
              <a:ea typeface="ＭＳ Ｐゴシック" pitchFamily="34"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3000" b="1" i="0" u="none" strike="noStrike" kern="0" cap="none" spc="0" normalizeH="0" baseline="0" noProof="0" dirty="0" smtClean="0">
              <a:ln>
                <a:noFill/>
              </a:ln>
              <a:solidFill>
                <a:schemeClr val="tx2"/>
              </a:solidFill>
              <a:effectLst/>
              <a:uLnTx/>
              <a:uFillTx/>
              <a:latin typeface="+mj-lt"/>
              <a:ea typeface="ＭＳ Ｐゴシック" pitchFamily="34" charset="-128"/>
              <a:cs typeface="+mj-cs"/>
            </a:endParaRPr>
          </a:p>
        </p:txBody>
      </p:sp>
      <p:pic>
        <p:nvPicPr>
          <p:cNvPr id="2" name="Bild 1" descr="Artikel_LCStudie1_Korr_20120603_3-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47" y="1196752"/>
            <a:ext cx="8679732" cy="4752528"/>
          </a:xfrm>
          <a:prstGeom prst="rect">
            <a:avLst/>
          </a:prstGeom>
        </p:spPr>
      </p:pic>
      <p:sp>
        <p:nvSpPr>
          <p:cNvPr id="3" name="Textfeld 2"/>
          <p:cNvSpPr txBox="1"/>
          <p:nvPr/>
        </p:nvSpPr>
        <p:spPr>
          <a:xfrm>
            <a:off x="251521" y="6165304"/>
            <a:ext cx="8568951" cy="523220"/>
          </a:xfrm>
          <a:prstGeom prst="rect">
            <a:avLst/>
          </a:prstGeom>
          <a:noFill/>
        </p:spPr>
        <p:txBody>
          <a:bodyPr wrap="square" rtlCol="0">
            <a:spAutoFit/>
          </a:bodyPr>
          <a:lstStyle/>
          <a:p>
            <a:r>
              <a:rPr lang="de-DE" sz="1400" dirty="0" smtClean="0"/>
              <a:t>Quelle: </a:t>
            </a:r>
            <a:r>
              <a:rPr lang="de-DE" sz="1400" dirty="0" err="1" smtClean="0"/>
              <a:t>Tinsner</a:t>
            </a:r>
            <a:r>
              <a:rPr lang="de-DE" sz="1400" dirty="0" smtClean="0"/>
              <a:t>, K. (2012): Analyse </a:t>
            </a:r>
            <a:r>
              <a:rPr lang="de-DE" sz="1400" dirty="0"/>
              <a:t>leistungsbezogener Studienverlaufsdaten in einem universitären</a:t>
            </a:r>
          </a:p>
          <a:p>
            <a:r>
              <a:rPr lang="de-DE" sz="1400" dirty="0"/>
              <a:t>Bachelorstudiengang (Unveröffentlichter Beitrag).</a:t>
            </a:r>
            <a:r>
              <a:rPr lang="de-DE" sz="1400" dirty="0" smtClean="0"/>
              <a:t>  </a:t>
            </a:r>
            <a:endParaRPr lang="de-DE" sz="1400" dirty="0"/>
          </a:p>
        </p:txBody>
      </p:sp>
    </p:spTree>
    <p:extLst>
      <p:ext uri="{BB962C8B-B14F-4D97-AF65-F5344CB8AC3E}">
        <p14:creationId xmlns:p14="http://schemas.microsoft.com/office/powerpoint/2010/main" val="573919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uzh_eth_praesentation_d">
  <a:themeElements>
    <a:clrScheme name="Office-Design 1">
      <a:dk1>
        <a:srgbClr val="000000"/>
      </a:dk1>
      <a:lt1>
        <a:srgbClr val="FFFFFF"/>
      </a:lt1>
      <a:dk2>
        <a:srgbClr val="0028A5"/>
      </a:dk2>
      <a:lt2>
        <a:srgbClr val="808080"/>
      </a:lt2>
      <a:accent1>
        <a:srgbClr val="0028A5"/>
      </a:accent1>
      <a:accent2>
        <a:srgbClr val="A3ADB7"/>
      </a:accent2>
      <a:accent3>
        <a:srgbClr val="FFFFFF"/>
      </a:accent3>
      <a:accent4>
        <a:srgbClr val="000000"/>
      </a:accent4>
      <a:accent5>
        <a:srgbClr val="AAACCF"/>
      </a:accent5>
      <a:accent6>
        <a:srgbClr val="939CA6"/>
      </a:accent6>
      <a:hlink>
        <a:srgbClr val="DC6027"/>
      </a:hlink>
      <a:folHlink>
        <a:srgbClr val="000000"/>
      </a:folHlink>
    </a:clrScheme>
    <a:fontScheme name="Office-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Office-Design 1">
        <a:dk1>
          <a:srgbClr val="000000"/>
        </a:dk1>
        <a:lt1>
          <a:srgbClr val="FFFFFF"/>
        </a:lt1>
        <a:dk2>
          <a:srgbClr val="0028A5"/>
        </a:dk2>
        <a:lt2>
          <a:srgbClr val="808080"/>
        </a:lt2>
        <a:accent1>
          <a:srgbClr val="0028A5"/>
        </a:accent1>
        <a:accent2>
          <a:srgbClr val="A3ADB7"/>
        </a:accent2>
        <a:accent3>
          <a:srgbClr val="FFFFFF"/>
        </a:accent3>
        <a:accent4>
          <a:srgbClr val="000000"/>
        </a:accent4>
        <a:accent5>
          <a:srgbClr val="AAACCF"/>
        </a:accent5>
        <a:accent6>
          <a:srgbClr val="939CA6"/>
        </a:accent6>
        <a:hlink>
          <a:srgbClr val="DC6027"/>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uzh_eth_praesentation_d</Template>
  <TotalTime>0</TotalTime>
  <Words>1501</Words>
  <Application>Microsoft Office PowerPoint</Application>
  <PresentationFormat>Bildschirmpräsentation (4:3)</PresentationFormat>
  <Paragraphs>151</Paragraphs>
  <Slides>21</Slides>
  <Notes>21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21</vt:i4>
      </vt:variant>
    </vt:vector>
  </HeadingPairs>
  <TitlesOfParts>
    <vt:vector size="24" baseType="lpstr">
      <vt:lpstr>ＭＳ Ｐゴシック</vt:lpstr>
      <vt:lpstr>Arial</vt:lpstr>
      <vt:lpstr>uzh_eth_praesentation_d</vt:lpstr>
      <vt:lpstr>Studierenden- und Lernendentypen als Herausforderung an die Hochschule  Prof. Dr. Hans-Dieter Daniel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ETH Zuerich</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steht der Titel der Präsentation</dc:title>
  <dc:creator>xxx</dc:creator>
  <dc:description>Vorlage uzh_eth_praesentation_d MSO2011 v3.0 08.10.2013</dc:description>
  <cp:lastModifiedBy>Sandra Bürger</cp:lastModifiedBy>
  <cp:revision>415</cp:revision>
  <cp:lastPrinted>2017-02-01T14:49:49Z</cp:lastPrinted>
  <dcterms:created xsi:type="dcterms:W3CDTF">2013-11-04T09:58:42Z</dcterms:created>
  <dcterms:modified xsi:type="dcterms:W3CDTF">2017-02-10T07:42:02Z</dcterms:modified>
</cp:coreProperties>
</file>